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79" r:id="rId2"/>
    <p:sldId id="281" r:id="rId3"/>
    <p:sldId id="308" r:id="rId4"/>
    <p:sldId id="303" r:id="rId5"/>
    <p:sldId id="309" r:id="rId6"/>
    <p:sldId id="280" r:id="rId7"/>
    <p:sldId id="286" r:id="rId8"/>
    <p:sldId id="287" r:id="rId9"/>
    <p:sldId id="288" r:id="rId10"/>
    <p:sldId id="289" r:id="rId11"/>
    <p:sldId id="295" r:id="rId12"/>
    <p:sldId id="304" r:id="rId13"/>
    <p:sldId id="296" r:id="rId14"/>
    <p:sldId id="305" r:id="rId15"/>
    <p:sldId id="306" r:id="rId16"/>
    <p:sldId id="307" r:id="rId17"/>
    <p:sldId id="301" r:id="rId18"/>
    <p:sldId id="297" r:id="rId19"/>
    <p:sldId id="256" r:id="rId20"/>
    <p:sldId id="310" r:id="rId21"/>
    <p:sldId id="258" r:id="rId22"/>
    <p:sldId id="259" r:id="rId23"/>
    <p:sldId id="260" r:id="rId24"/>
    <p:sldId id="264" r:id="rId25"/>
    <p:sldId id="311" r:id="rId26"/>
    <p:sldId id="312" r:id="rId27"/>
    <p:sldId id="313" r:id="rId28"/>
    <p:sldId id="314" r:id="rId29"/>
    <p:sldId id="315" r:id="rId30"/>
    <p:sldId id="316" r:id="rId31"/>
    <p:sldId id="317" r:id="rId32"/>
    <p:sldId id="318" r:id="rId33"/>
    <p:sldId id="319" r:id="rId34"/>
    <p:sldId id="27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552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405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524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569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028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294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796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439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631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225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960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597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850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984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953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17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1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3/19/2018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2982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pplytexa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ommonapp.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ollegeforalltexa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studentaid.gov/fsai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tudentaid.ed.gov/resources#fafsa-process-graphi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1867988"/>
            <a:ext cx="8361229" cy="1287171"/>
          </a:xfrm>
          <a:noFill/>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What’s Next?</a:t>
            </a:r>
            <a:endParaRPr lang="en-US"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3" name="Subtitle 2"/>
          <p:cNvSpPr>
            <a:spLocks noGrp="1"/>
          </p:cNvSpPr>
          <p:nvPr>
            <p:ph type="subTitle" idx="1"/>
          </p:nvPr>
        </p:nvSpPr>
        <p:spPr>
          <a:xfrm>
            <a:off x="2679904" y="3394576"/>
            <a:ext cx="6831673" cy="1347241"/>
          </a:xfrm>
        </p:spPr>
        <p:txBody>
          <a:bodyPr>
            <a:noAutofit/>
          </a:bodyPr>
          <a:lstStyle/>
          <a:p>
            <a:r>
              <a:rPr lang="en-US" sz="2400" dirty="0" smtClean="0">
                <a:effectLst>
                  <a:outerShdw blurRad="38100" dist="38100" dir="2700000" algn="tl">
                    <a:srgbClr val="000000">
                      <a:alpha val="43137"/>
                    </a:srgbClr>
                  </a:outerShdw>
                </a:effectLst>
                <a:latin typeface="Candara" panose="020E0502030303020204" pitchFamily="34" charset="0"/>
              </a:rPr>
              <a:t>Senior Class Presentation</a:t>
            </a:r>
          </a:p>
          <a:p>
            <a:r>
              <a:rPr lang="en-US" sz="2400" dirty="0" smtClean="0">
                <a:effectLst>
                  <a:outerShdw blurRad="38100" dist="38100" dir="2700000" algn="tl">
                    <a:srgbClr val="000000">
                      <a:alpha val="43137"/>
                    </a:srgbClr>
                  </a:outerShdw>
                </a:effectLst>
                <a:latin typeface="Candara" panose="020E0502030303020204" pitchFamily="34" charset="0"/>
              </a:rPr>
              <a:t>Colorado River Collegiate Academy</a:t>
            </a:r>
          </a:p>
          <a:p>
            <a:r>
              <a:rPr lang="en-US" sz="2400" dirty="0" smtClean="0">
                <a:effectLst>
                  <a:outerShdw blurRad="38100" dist="38100" dir="2700000" algn="tl">
                    <a:srgbClr val="000000">
                      <a:alpha val="43137"/>
                    </a:srgbClr>
                  </a:outerShdw>
                </a:effectLst>
                <a:latin typeface="Candara" panose="020E0502030303020204" pitchFamily="34" charset="0"/>
              </a:rPr>
              <a:t>2017-2018</a:t>
            </a:r>
          </a:p>
        </p:txBody>
      </p:sp>
    </p:spTree>
    <p:extLst>
      <p:ext uri="{BB962C8B-B14F-4D97-AF65-F5344CB8AC3E}">
        <p14:creationId xmlns:p14="http://schemas.microsoft.com/office/powerpoint/2010/main" val="5047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Frequently Asked Questions:</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fontScale="85000" lnSpcReduction="20000"/>
          </a:bodyPr>
          <a:lstStyle/>
          <a:p>
            <a:pPr marL="0" indent="0">
              <a:buNone/>
            </a:pPr>
            <a:r>
              <a:rPr lang="en-US" sz="3200" dirty="0" smtClean="0">
                <a:latin typeface="Candara" panose="020E0502030303020204" pitchFamily="34" charset="0"/>
              </a:rPr>
              <a:t>*How will Students apply? A freshmen applicant or transfer applicant?</a:t>
            </a:r>
          </a:p>
          <a:p>
            <a:pPr marL="0" indent="0">
              <a:buNone/>
            </a:pPr>
            <a:r>
              <a:rPr lang="en-US" sz="3200" dirty="0" smtClean="0">
                <a:solidFill>
                  <a:srgbClr val="FF0000"/>
                </a:solidFill>
                <a:latin typeface="Candara" panose="020E0502030303020204" pitchFamily="34" charset="0"/>
              </a:rPr>
              <a:t>FRESHMEN APPLICANT. Yes, I know.  You will not enter college as freshmen, but you have NOT graduated from high school yet. The college credit you have earned satisfies high school graduation requirements and will transfer as college credit down the road. </a:t>
            </a:r>
          </a:p>
          <a:p>
            <a:pPr marL="0" indent="0">
              <a:buNone/>
            </a:pPr>
            <a:r>
              <a:rPr lang="en-US" sz="3200" dirty="0" smtClean="0">
                <a:solidFill>
                  <a:srgbClr val="FF0000"/>
                </a:solidFill>
                <a:latin typeface="Candara" panose="020E0502030303020204" pitchFamily="34" charset="0"/>
              </a:rPr>
              <a:t>According to SEVERAL TEXAS College Admissions Counselors, you will submit an application as a freshmen applicant.  Upon graduation, you will work with your admissions counselor/advisor and they will apply your earned college credit that was earned while in high school to your degree plan (if it meets their academic </a:t>
            </a:r>
            <a:r>
              <a:rPr lang="en-US" sz="3200" dirty="0" err="1" smtClean="0">
                <a:solidFill>
                  <a:srgbClr val="FF0000"/>
                </a:solidFill>
                <a:latin typeface="Candara" panose="020E0502030303020204" pitchFamily="34" charset="0"/>
              </a:rPr>
              <a:t>requirements..GPA</a:t>
            </a:r>
            <a:r>
              <a:rPr lang="en-US" sz="3200" dirty="0" smtClean="0">
                <a:solidFill>
                  <a:srgbClr val="FF0000"/>
                </a:solidFill>
                <a:latin typeface="Candara" panose="020E0502030303020204" pitchFamily="34" charset="0"/>
              </a:rPr>
              <a:t>)</a:t>
            </a:r>
            <a:endParaRPr 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73209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Frequently Asked Questions:</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fontScale="92500" lnSpcReduction="20000"/>
          </a:bodyPr>
          <a:lstStyle/>
          <a:p>
            <a:pPr marL="0" indent="0" algn="ctr">
              <a:buNone/>
            </a:pPr>
            <a:r>
              <a:rPr lang="en-US" sz="3200" dirty="0" smtClean="0">
                <a:latin typeface="Candara" panose="020E0502030303020204" pitchFamily="34" charset="0"/>
              </a:rPr>
              <a:t>*I want to go to school in Texas, how do I apply?</a:t>
            </a:r>
          </a:p>
          <a:p>
            <a:pPr marL="0" indent="0" algn="just">
              <a:buNone/>
            </a:pPr>
            <a:r>
              <a:rPr lang="en-US" sz="3200" dirty="0" smtClean="0">
                <a:solidFill>
                  <a:srgbClr val="FF0000"/>
                </a:solidFill>
                <a:latin typeface="Candara" panose="020E0502030303020204" pitchFamily="34" charset="0"/>
              </a:rPr>
              <a:t>Most PUBLIC Texas College Universities or Colleges, will accept your application through this website: </a:t>
            </a:r>
          </a:p>
          <a:p>
            <a:pPr marL="0" indent="0" algn="ctr">
              <a:buNone/>
            </a:pPr>
            <a:r>
              <a:rPr lang="en-US" sz="3200" u="sng" dirty="0" smtClean="0">
                <a:solidFill>
                  <a:srgbClr val="FF0000"/>
                </a:solidFill>
                <a:effectLst>
                  <a:outerShdw blurRad="38100" dist="38100" dir="2700000" algn="tl">
                    <a:srgbClr val="000000">
                      <a:alpha val="43137"/>
                    </a:srgbClr>
                  </a:outerShdw>
                </a:effectLst>
                <a:latin typeface="Candara" panose="020E0502030303020204" pitchFamily="34" charset="0"/>
                <a:hlinkClick r:id="rId2"/>
              </a:rPr>
              <a:t>www.applytexas.org</a:t>
            </a:r>
            <a:endParaRPr lang="en-US" sz="3200" u="sng" dirty="0" smtClean="0">
              <a:solidFill>
                <a:srgbClr val="FF0000"/>
              </a:solidFill>
              <a:effectLst>
                <a:outerShdw blurRad="38100" dist="38100" dir="2700000" algn="tl">
                  <a:srgbClr val="000000">
                    <a:alpha val="43137"/>
                  </a:srgbClr>
                </a:outerShdw>
              </a:effectLst>
              <a:latin typeface="Candara" panose="020E0502030303020204" pitchFamily="34" charset="0"/>
            </a:endParaRPr>
          </a:p>
          <a:p>
            <a:pPr marL="0" indent="0">
              <a:buNone/>
            </a:pPr>
            <a:r>
              <a:rPr lang="en-US" sz="3200" dirty="0" smtClean="0">
                <a:solidFill>
                  <a:srgbClr val="FF0000"/>
                </a:solidFill>
                <a:latin typeface="Candara" panose="020E0502030303020204" pitchFamily="34" charset="0"/>
              </a:rPr>
              <a:t>If you are interested in going to a PRIVATE COLLEGE, You will need to submit application according to their specified requirements.  I encourage you to go on their website to look to see what their requirements are, and what kind application they want you to submit.</a:t>
            </a:r>
          </a:p>
          <a:p>
            <a:pPr marL="0" indent="0" algn="just">
              <a:buNone/>
            </a:pPr>
            <a:endParaRPr lang="en-US" sz="3200" dirty="0" smtClean="0">
              <a:solidFill>
                <a:srgbClr val="FF0000"/>
              </a:solidFill>
              <a:latin typeface="Candara" panose="020E0502030303020204" pitchFamily="34" charset="0"/>
            </a:endParaRPr>
          </a:p>
        </p:txBody>
      </p:sp>
    </p:spTree>
    <p:extLst>
      <p:ext uri="{BB962C8B-B14F-4D97-AF65-F5344CB8AC3E}">
        <p14:creationId xmlns:p14="http://schemas.microsoft.com/office/powerpoint/2010/main" val="427028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4320" y="156753"/>
            <a:ext cx="11534503" cy="6557555"/>
          </a:xfrm>
          <a:prstGeom prst="rect">
            <a:avLst/>
          </a:prstGeom>
        </p:spPr>
      </p:pic>
    </p:spTree>
    <p:extLst>
      <p:ext uri="{BB962C8B-B14F-4D97-AF65-F5344CB8AC3E}">
        <p14:creationId xmlns:p14="http://schemas.microsoft.com/office/powerpoint/2010/main" val="97853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Frequently Asked Questions:</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fontScale="92500" lnSpcReduction="20000"/>
          </a:bodyPr>
          <a:lstStyle/>
          <a:p>
            <a:pPr marL="0" indent="0" algn="ctr">
              <a:buNone/>
            </a:pPr>
            <a:r>
              <a:rPr lang="en-US" sz="3200" dirty="0" smtClean="0">
                <a:latin typeface="Candara" panose="020E0502030303020204" pitchFamily="34" charset="0"/>
              </a:rPr>
              <a:t>*I want to go out of state. What do I do?</a:t>
            </a:r>
          </a:p>
          <a:p>
            <a:pPr marL="0" indent="0" algn="just">
              <a:buNone/>
            </a:pPr>
            <a:r>
              <a:rPr lang="en-US" sz="3200" dirty="0" smtClean="0">
                <a:solidFill>
                  <a:srgbClr val="FF0000"/>
                </a:solidFill>
                <a:latin typeface="Candara" panose="020E0502030303020204" pitchFamily="34" charset="0"/>
              </a:rPr>
              <a:t>From what I have seen, you will submit a college application through this website:</a:t>
            </a:r>
          </a:p>
          <a:p>
            <a:pPr marL="0" indent="0" algn="ctr">
              <a:buNone/>
            </a:pPr>
            <a:r>
              <a:rPr lang="en-US" sz="3200" b="1" dirty="0">
                <a:solidFill>
                  <a:srgbClr val="FF0000"/>
                </a:solidFill>
                <a:effectLst>
                  <a:outerShdw blurRad="38100" dist="38100" dir="2700000" algn="tl">
                    <a:srgbClr val="000000">
                      <a:alpha val="43137"/>
                    </a:srgbClr>
                  </a:outerShdw>
                </a:effectLst>
                <a:latin typeface="Candara" panose="020E0502030303020204" pitchFamily="34" charset="0"/>
                <a:hlinkClick r:id="rId2"/>
              </a:rPr>
              <a:t>http://www.commonapp.org</a:t>
            </a:r>
            <a:r>
              <a:rPr lang="en-US" sz="3200" b="1" dirty="0" smtClean="0">
                <a:solidFill>
                  <a:srgbClr val="FF0000"/>
                </a:solidFill>
                <a:effectLst>
                  <a:outerShdw blurRad="38100" dist="38100" dir="2700000" algn="tl">
                    <a:srgbClr val="000000">
                      <a:alpha val="43137"/>
                    </a:srgbClr>
                  </a:outerShdw>
                </a:effectLst>
                <a:latin typeface="Candara" panose="020E0502030303020204" pitchFamily="34" charset="0"/>
                <a:hlinkClick r:id="rId2"/>
              </a:rPr>
              <a:t>/</a:t>
            </a:r>
            <a:endParaRPr lang="en-US" sz="3200" b="1" dirty="0" smtClean="0">
              <a:solidFill>
                <a:srgbClr val="FF0000"/>
              </a:solidFill>
              <a:effectLst>
                <a:outerShdw blurRad="38100" dist="38100" dir="2700000" algn="tl">
                  <a:srgbClr val="000000">
                    <a:alpha val="43137"/>
                  </a:srgbClr>
                </a:outerShdw>
              </a:effectLst>
              <a:latin typeface="Candara" panose="020E0502030303020204" pitchFamily="34" charset="0"/>
            </a:endParaRPr>
          </a:p>
          <a:p>
            <a:pPr marL="0" indent="0">
              <a:buNone/>
            </a:pPr>
            <a:r>
              <a:rPr lang="en-US" sz="3200" dirty="0" smtClean="0">
                <a:solidFill>
                  <a:srgbClr val="FF0000"/>
                </a:solidFill>
                <a:latin typeface="Candara" panose="020E0502030303020204" pitchFamily="34" charset="0"/>
              </a:rPr>
              <a:t>With that being said, you will still need to check with their school’s website to make sure you fit their admissions requirements and submit the correct application.</a:t>
            </a:r>
          </a:p>
          <a:p>
            <a:pPr marL="0" indent="0" algn="ctr">
              <a:buNone/>
            </a:pPr>
            <a:r>
              <a:rPr lang="en-US" sz="3200" b="1" u="sng" dirty="0" smtClean="0">
                <a:solidFill>
                  <a:srgbClr val="FF0000"/>
                </a:solidFill>
                <a:effectLst>
                  <a:outerShdw blurRad="38100" dist="38100" dir="2700000" algn="tl">
                    <a:srgbClr val="000000">
                      <a:alpha val="43137"/>
                    </a:srgbClr>
                  </a:outerShdw>
                </a:effectLst>
                <a:latin typeface="Candara" panose="020E0502030303020204" pitchFamily="34" charset="0"/>
              </a:rPr>
              <a:t>Caution: Your ACC credit MAY NOT transfer to that school!</a:t>
            </a:r>
          </a:p>
          <a:p>
            <a:pPr marL="0" indent="0" algn="just">
              <a:buNone/>
            </a:pPr>
            <a:endParaRPr lang="en-US" sz="3200" dirty="0" smtClean="0">
              <a:solidFill>
                <a:srgbClr val="FF0000"/>
              </a:solidFill>
              <a:latin typeface="Candara" panose="020E0502030303020204" pitchFamily="34" charset="0"/>
            </a:endParaRPr>
          </a:p>
        </p:txBody>
      </p:sp>
    </p:spTree>
    <p:extLst>
      <p:ext uri="{BB962C8B-B14F-4D97-AF65-F5344CB8AC3E}">
        <p14:creationId xmlns:p14="http://schemas.microsoft.com/office/powerpoint/2010/main" val="19938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6571" y="104503"/>
            <a:ext cx="11456126" cy="6531428"/>
          </a:xfrm>
          <a:prstGeom prst="rect">
            <a:avLst/>
          </a:prstGeom>
        </p:spPr>
      </p:pic>
    </p:spTree>
    <p:extLst>
      <p:ext uri="{BB962C8B-B14F-4D97-AF65-F5344CB8AC3E}">
        <p14:creationId xmlns:p14="http://schemas.microsoft.com/office/powerpoint/2010/main" val="90709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74" y="0"/>
            <a:ext cx="11521440" cy="1384662"/>
          </a:xfrm>
          <a:ln w="28575">
            <a:solidFill>
              <a:schemeClr val="tx1"/>
            </a:solidFill>
          </a:ln>
        </p:spPr>
        <p:txBody>
          <a:bodyPr>
            <a:noAutofit/>
          </a:bodyPr>
          <a:lstStyle/>
          <a:p>
            <a:pPr algn="ctr"/>
            <a:r>
              <a:rPr lang="en-US" sz="3600" dirty="0" smtClean="0"/>
              <a:t/>
            </a:r>
            <a:br>
              <a:rPr lang="en-US" sz="3600" dirty="0" smtClean="0"/>
            </a:br>
            <a:r>
              <a:rPr lang="en-US" sz="3600" dirty="0" smtClean="0"/>
              <a:t>Some Application Deadlines To be AWARE Of</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364119"/>
              </p:ext>
            </p:extLst>
          </p:nvPr>
        </p:nvGraphicFramePr>
        <p:xfrm>
          <a:off x="287974" y="1519736"/>
          <a:ext cx="11522076" cy="5024664"/>
        </p:xfrm>
        <a:graphic>
          <a:graphicData uri="http://schemas.openxmlformats.org/drawingml/2006/table">
            <a:tbl>
              <a:tblPr firstRow="1" bandRow="1">
                <a:tableStyleId>{5C22544A-7EE6-4342-B048-85BDC9FD1C3A}</a:tableStyleId>
              </a:tblPr>
              <a:tblGrid>
                <a:gridCol w="3840692">
                  <a:extLst>
                    <a:ext uri="{9D8B030D-6E8A-4147-A177-3AD203B41FA5}">
                      <a16:colId xmlns:a16="http://schemas.microsoft.com/office/drawing/2014/main" xmlns="" val="2384431178"/>
                    </a:ext>
                  </a:extLst>
                </a:gridCol>
                <a:gridCol w="3840692">
                  <a:extLst>
                    <a:ext uri="{9D8B030D-6E8A-4147-A177-3AD203B41FA5}">
                      <a16:colId xmlns:a16="http://schemas.microsoft.com/office/drawing/2014/main" xmlns="" val="3669295784"/>
                    </a:ext>
                  </a:extLst>
                </a:gridCol>
                <a:gridCol w="3840692">
                  <a:extLst>
                    <a:ext uri="{9D8B030D-6E8A-4147-A177-3AD203B41FA5}">
                      <a16:colId xmlns:a16="http://schemas.microsoft.com/office/drawing/2014/main" xmlns="" val="170094279"/>
                    </a:ext>
                  </a:extLst>
                </a:gridCol>
              </a:tblGrid>
              <a:tr h="370840">
                <a:tc>
                  <a:txBody>
                    <a:bodyPr/>
                    <a:lstStyle/>
                    <a:p>
                      <a:pPr algn="ctr"/>
                      <a:r>
                        <a:rPr lang="en-US" dirty="0" smtClean="0"/>
                        <a:t>University </a:t>
                      </a:r>
                      <a:endParaRPr lang="en-US" dirty="0"/>
                    </a:p>
                  </a:txBody>
                  <a:tcPr/>
                </a:tc>
                <a:tc>
                  <a:txBody>
                    <a:bodyPr/>
                    <a:lstStyle/>
                    <a:p>
                      <a:pPr algn="ctr"/>
                      <a:r>
                        <a:rPr lang="en-US" dirty="0" smtClean="0"/>
                        <a:t>Early Action </a:t>
                      </a:r>
                      <a:endParaRPr lang="en-US" dirty="0"/>
                    </a:p>
                  </a:txBody>
                  <a:tcPr/>
                </a:tc>
                <a:tc>
                  <a:txBody>
                    <a:bodyPr/>
                    <a:lstStyle/>
                    <a:p>
                      <a:pPr algn="ctr"/>
                      <a:r>
                        <a:rPr lang="en-US" dirty="0" smtClean="0"/>
                        <a:t>Regular Decision</a:t>
                      </a:r>
                      <a:endParaRPr lang="en-US" dirty="0"/>
                    </a:p>
                  </a:txBody>
                  <a:tcPr/>
                </a:tc>
                <a:extLst>
                  <a:ext uri="{0D108BD9-81ED-4DB2-BD59-A6C34878D82A}">
                    <a16:rowId xmlns:a16="http://schemas.microsoft.com/office/drawing/2014/main" xmlns="" val="18983421"/>
                  </a:ext>
                </a:extLst>
              </a:tr>
              <a:tr h="370840">
                <a:tc>
                  <a:txBody>
                    <a:bodyPr/>
                    <a:lstStyle/>
                    <a:p>
                      <a:r>
                        <a:rPr lang="en-US" dirty="0" smtClean="0"/>
                        <a:t>Texas A&amp;M </a:t>
                      </a:r>
                      <a:endParaRPr lang="en-US" dirty="0"/>
                    </a:p>
                  </a:txBody>
                  <a:tcPr/>
                </a:tc>
                <a:tc>
                  <a:txBody>
                    <a:bodyPr/>
                    <a:lstStyle/>
                    <a:p>
                      <a:r>
                        <a:rPr lang="en-US" dirty="0" smtClean="0"/>
                        <a:t>October 15, 2017 (Engineering Majors)</a:t>
                      </a:r>
                      <a:endParaRPr lang="en-US" dirty="0"/>
                    </a:p>
                  </a:txBody>
                  <a:tcPr/>
                </a:tc>
                <a:tc>
                  <a:txBody>
                    <a:bodyPr/>
                    <a:lstStyle/>
                    <a:p>
                      <a:r>
                        <a:rPr lang="en-US" dirty="0" smtClean="0"/>
                        <a:t>December 1, 2017</a:t>
                      </a:r>
                      <a:endParaRPr lang="en-US" dirty="0"/>
                    </a:p>
                  </a:txBody>
                  <a:tcPr/>
                </a:tc>
                <a:extLst>
                  <a:ext uri="{0D108BD9-81ED-4DB2-BD59-A6C34878D82A}">
                    <a16:rowId xmlns:a16="http://schemas.microsoft.com/office/drawing/2014/main" xmlns="" val="1085090391"/>
                  </a:ext>
                </a:extLst>
              </a:tr>
              <a:tr h="370840">
                <a:tc>
                  <a:txBody>
                    <a:bodyPr/>
                    <a:lstStyle/>
                    <a:p>
                      <a:r>
                        <a:rPr lang="en-US" dirty="0" smtClean="0"/>
                        <a:t>University</a:t>
                      </a:r>
                      <a:r>
                        <a:rPr lang="en-US" baseline="0" dirty="0" smtClean="0"/>
                        <a:t> of Texas </a:t>
                      </a:r>
                      <a:endParaRPr lang="en-US" dirty="0"/>
                    </a:p>
                  </a:txBody>
                  <a:tcPr/>
                </a:tc>
                <a:tc>
                  <a:txBody>
                    <a:bodyPr/>
                    <a:lstStyle/>
                    <a:p>
                      <a:r>
                        <a:rPr lang="en-US" dirty="0" smtClean="0"/>
                        <a:t>Priority-November</a:t>
                      </a:r>
                      <a:r>
                        <a:rPr lang="en-US" baseline="0" dirty="0" smtClean="0"/>
                        <a:t> 1, 2017</a:t>
                      </a:r>
                      <a:endParaRPr lang="en-US" dirty="0"/>
                    </a:p>
                  </a:txBody>
                  <a:tcPr/>
                </a:tc>
                <a:tc>
                  <a:txBody>
                    <a:bodyPr/>
                    <a:lstStyle/>
                    <a:p>
                      <a:r>
                        <a:rPr lang="en-US" dirty="0" smtClean="0"/>
                        <a:t>December</a:t>
                      </a:r>
                      <a:r>
                        <a:rPr lang="en-US" baseline="0" dirty="0" smtClean="0"/>
                        <a:t> 1, 2017</a:t>
                      </a:r>
                      <a:endParaRPr lang="en-US" dirty="0"/>
                    </a:p>
                  </a:txBody>
                  <a:tcPr/>
                </a:tc>
                <a:extLst>
                  <a:ext uri="{0D108BD9-81ED-4DB2-BD59-A6C34878D82A}">
                    <a16:rowId xmlns:a16="http://schemas.microsoft.com/office/drawing/2014/main" xmlns="" val="4086763536"/>
                  </a:ext>
                </a:extLst>
              </a:tr>
              <a:tr h="370840">
                <a:tc>
                  <a:txBody>
                    <a:bodyPr/>
                    <a:lstStyle/>
                    <a:p>
                      <a:r>
                        <a:rPr lang="en-US" dirty="0" smtClean="0"/>
                        <a:t>St.</a:t>
                      </a:r>
                      <a:r>
                        <a:rPr lang="en-US" baseline="0" dirty="0" smtClean="0"/>
                        <a:t> Edwards University</a:t>
                      </a:r>
                      <a:endParaRPr lang="en-US" dirty="0"/>
                    </a:p>
                  </a:txBody>
                  <a:tcPr/>
                </a:tc>
                <a:tc>
                  <a:txBody>
                    <a:bodyPr/>
                    <a:lstStyle/>
                    <a:p>
                      <a:r>
                        <a:rPr lang="en-US" dirty="0" smtClean="0"/>
                        <a:t>Early-December 15, 2017</a:t>
                      </a:r>
                      <a:endParaRPr lang="en-US" dirty="0"/>
                    </a:p>
                  </a:txBody>
                  <a:tcPr/>
                </a:tc>
                <a:tc>
                  <a:txBody>
                    <a:bodyPr/>
                    <a:lstStyle/>
                    <a:p>
                      <a:r>
                        <a:rPr lang="en-US" dirty="0" smtClean="0"/>
                        <a:t>Priority-Feb 1, 2018-Final</a:t>
                      </a:r>
                      <a:r>
                        <a:rPr lang="en-US" baseline="0" dirty="0" smtClean="0"/>
                        <a:t> May 1, 2018</a:t>
                      </a:r>
                      <a:endParaRPr lang="en-US" dirty="0"/>
                    </a:p>
                  </a:txBody>
                  <a:tcPr/>
                </a:tc>
                <a:extLst>
                  <a:ext uri="{0D108BD9-81ED-4DB2-BD59-A6C34878D82A}">
                    <a16:rowId xmlns:a16="http://schemas.microsoft.com/office/drawing/2014/main" xmlns="" val="3021982990"/>
                  </a:ext>
                </a:extLst>
              </a:tr>
              <a:tr h="370840">
                <a:tc>
                  <a:txBody>
                    <a:bodyPr/>
                    <a:lstStyle/>
                    <a:p>
                      <a:r>
                        <a:rPr lang="en-US" dirty="0" smtClean="0"/>
                        <a:t>Texas State University</a:t>
                      </a:r>
                      <a:r>
                        <a:rPr lang="en-US" baseline="0" dirty="0" smtClean="0"/>
                        <a:t> </a:t>
                      </a:r>
                      <a:endParaRPr lang="en-US" dirty="0"/>
                    </a:p>
                  </a:txBody>
                  <a:tcPr/>
                </a:tc>
                <a:tc>
                  <a:txBody>
                    <a:bodyPr/>
                    <a:lstStyle/>
                    <a:p>
                      <a:endParaRPr lang="en-US" dirty="0"/>
                    </a:p>
                  </a:txBody>
                  <a:tcPr/>
                </a:tc>
                <a:tc>
                  <a:txBody>
                    <a:bodyPr/>
                    <a:lstStyle/>
                    <a:p>
                      <a:r>
                        <a:rPr lang="en-US" dirty="0" smtClean="0"/>
                        <a:t>March 1, 2018</a:t>
                      </a:r>
                      <a:endParaRPr lang="en-US" dirty="0"/>
                    </a:p>
                  </a:txBody>
                  <a:tcPr/>
                </a:tc>
                <a:extLst>
                  <a:ext uri="{0D108BD9-81ED-4DB2-BD59-A6C34878D82A}">
                    <a16:rowId xmlns:a16="http://schemas.microsoft.com/office/drawing/2014/main" xmlns="" val="608075567"/>
                  </a:ext>
                </a:extLst>
              </a:tr>
              <a:tr h="370840">
                <a:tc>
                  <a:txBody>
                    <a:bodyPr/>
                    <a:lstStyle/>
                    <a:p>
                      <a:r>
                        <a:rPr lang="en-US" dirty="0" smtClean="0"/>
                        <a:t>Sam Houston State University </a:t>
                      </a:r>
                      <a:endParaRPr lang="en-US" dirty="0"/>
                    </a:p>
                  </a:txBody>
                  <a:tcPr/>
                </a:tc>
                <a:tc>
                  <a:txBody>
                    <a:bodyPr/>
                    <a:lstStyle/>
                    <a:p>
                      <a:endParaRPr lang="en-US" dirty="0"/>
                    </a:p>
                  </a:txBody>
                  <a:tcPr/>
                </a:tc>
                <a:tc>
                  <a:txBody>
                    <a:bodyPr/>
                    <a:lstStyle/>
                    <a:p>
                      <a:r>
                        <a:rPr lang="en-US" dirty="0" smtClean="0"/>
                        <a:t>August 1, 2018</a:t>
                      </a:r>
                      <a:endParaRPr lang="en-US" dirty="0"/>
                    </a:p>
                  </a:txBody>
                  <a:tcPr/>
                </a:tc>
                <a:extLst>
                  <a:ext uri="{0D108BD9-81ED-4DB2-BD59-A6C34878D82A}">
                    <a16:rowId xmlns:a16="http://schemas.microsoft.com/office/drawing/2014/main" xmlns="" val="4002083679"/>
                  </a:ext>
                </a:extLst>
              </a:tr>
              <a:tr h="370840">
                <a:tc>
                  <a:txBody>
                    <a:bodyPr/>
                    <a:lstStyle/>
                    <a:p>
                      <a:r>
                        <a:rPr lang="en-US" dirty="0" smtClean="0"/>
                        <a:t>Baylor University</a:t>
                      </a:r>
                      <a:endParaRPr lang="en-US" dirty="0"/>
                    </a:p>
                  </a:txBody>
                  <a:tcPr/>
                </a:tc>
                <a:tc>
                  <a:txBody>
                    <a:bodyPr/>
                    <a:lstStyle/>
                    <a:p>
                      <a:r>
                        <a:rPr lang="en-US" dirty="0" smtClean="0"/>
                        <a:t>November 1, 2017</a:t>
                      </a:r>
                      <a:endParaRPr lang="en-US" dirty="0"/>
                    </a:p>
                  </a:txBody>
                  <a:tcPr/>
                </a:tc>
                <a:tc>
                  <a:txBody>
                    <a:bodyPr/>
                    <a:lstStyle/>
                    <a:p>
                      <a:r>
                        <a:rPr lang="en-US" dirty="0" smtClean="0"/>
                        <a:t>February 1, 2018</a:t>
                      </a:r>
                      <a:endParaRPr lang="en-US" dirty="0"/>
                    </a:p>
                  </a:txBody>
                  <a:tcPr/>
                </a:tc>
                <a:extLst>
                  <a:ext uri="{0D108BD9-81ED-4DB2-BD59-A6C34878D82A}">
                    <a16:rowId xmlns:a16="http://schemas.microsoft.com/office/drawing/2014/main" xmlns="" val="3123471477"/>
                  </a:ext>
                </a:extLst>
              </a:tr>
              <a:tr h="370840">
                <a:tc>
                  <a:txBody>
                    <a:bodyPr/>
                    <a:lstStyle/>
                    <a:p>
                      <a:r>
                        <a:rPr lang="en-US" dirty="0" smtClean="0"/>
                        <a:t>Rice University </a:t>
                      </a:r>
                      <a:endParaRPr lang="en-US" dirty="0"/>
                    </a:p>
                  </a:txBody>
                  <a:tcPr/>
                </a:tc>
                <a:tc>
                  <a:txBody>
                    <a:bodyPr/>
                    <a:lstStyle/>
                    <a:p>
                      <a:r>
                        <a:rPr lang="en-US" dirty="0" smtClean="0"/>
                        <a:t>November 1, 2017</a:t>
                      </a:r>
                      <a:endParaRPr lang="en-US" dirty="0"/>
                    </a:p>
                  </a:txBody>
                  <a:tcPr/>
                </a:tc>
                <a:tc>
                  <a:txBody>
                    <a:bodyPr/>
                    <a:lstStyle/>
                    <a:p>
                      <a:r>
                        <a:rPr lang="en-US" dirty="0" smtClean="0"/>
                        <a:t>January 1, 2018</a:t>
                      </a:r>
                      <a:endParaRPr lang="en-US" dirty="0"/>
                    </a:p>
                  </a:txBody>
                  <a:tcPr/>
                </a:tc>
                <a:extLst>
                  <a:ext uri="{0D108BD9-81ED-4DB2-BD59-A6C34878D82A}">
                    <a16:rowId xmlns:a16="http://schemas.microsoft.com/office/drawing/2014/main" xmlns="" val="1348651591"/>
                  </a:ext>
                </a:extLst>
              </a:tr>
              <a:tr h="370840">
                <a:tc>
                  <a:txBody>
                    <a:bodyPr/>
                    <a:lstStyle/>
                    <a:p>
                      <a:r>
                        <a:rPr lang="en-US" dirty="0" smtClean="0"/>
                        <a:t>University</a:t>
                      </a:r>
                      <a:r>
                        <a:rPr lang="en-US" baseline="0" dirty="0" smtClean="0"/>
                        <a:t> of Houston </a:t>
                      </a:r>
                      <a:endParaRPr lang="en-US" dirty="0"/>
                    </a:p>
                  </a:txBody>
                  <a:tcPr/>
                </a:tc>
                <a:tc>
                  <a:txBody>
                    <a:bodyPr/>
                    <a:lstStyle/>
                    <a:p>
                      <a:r>
                        <a:rPr lang="en-US" dirty="0" smtClean="0"/>
                        <a:t>November 15, 2017</a:t>
                      </a:r>
                      <a:endParaRPr lang="en-US" dirty="0"/>
                    </a:p>
                  </a:txBody>
                  <a:tcPr/>
                </a:tc>
                <a:tc>
                  <a:txBody>
                    <a:bodyPr/>
                    <a:lstStyle/>
                    <a:p>
                      <a:r>
                        <a:rPr lang="en-US" dirty="0" smtClean="0"/>
                        <a:t>June 15, 2018</a:t>
                      </a:r>
                      <a:endParaRPr lang="en-US" dirty="0"/>
                    </a:p>
                  </a:txBody>
                  <a:tcPr/>
                </a:tc>
                <a:extLst>
                  <a:ext uri="{0D108BD9-81ED-4DB2-BD59-A6C34878D82A}">
                    <a16:rowId xmlns:a16="http://schemas.microsoft.com/office/drawing/2014/main" xmlns="" val="974797880"/>
                  </a:ext>
                </a:extLst>
              </a:tr>
              <a:tr h="370840">
                <a:tc>
                  <a:txBody>
                    <a:bodyPr/>
                    <a:lstStyle/>
                    <a:p>
                      <a:r>
                        <a:rPr lang="en-US" dirty="0" smtClean="0"/>
                        <a:t>University of Mary Hardin Baylor</a:t>
                      </a:r>
                      <a:endParaRPr lang="en-US" dirty="0"/>
                    </a:p>
                  </a:txBody>
                  <a:tcPr/>
                </a:tc>
                <a:tc gridSpan="2">
                  <a:txBody>
                    <a:bodyPr/>
                    <a:lstStyle/>
                    <a:p>
                      <a:r>
                        <a:rPr lang="en-US" dirty="0" smtClean="0"/>
                        <a:t>Want you to start your application as soon as September 2017</a:t>
                      </a:r>
                      <a:endParaRPr lang="en-US" dirty="0"/>
                    </a:p>
                  </a:txBody>
                  <a:tcPr/>
                </a:tc>
                <a:tc hMerge="1">
                  <a:txBody>
                    <a:bodyPr/>
                    <a:lstStyle/>
                    <a:p>
                      <a:endParaRPr lang="en-US" dirty="0"/>
                    </a:p>
                  </a:txBody>
                  <a:tcPr/>
                </a:tc>
                <a:extLst>
                  <a:ext uri="{0D108BD9-81ED-4DB2-BD59-A6C34878D82A}">
                    <a16:rowId xmlns:a16="http://schemas.microsoft.com/office/drawing/2014/main" xmlns="" val="2958025403"/>
                  </a:ext>
                </a:extLst>
              </a:tr>
              <a:tr h="388892">
                <a:tc>
                  <a:txBody>
                    <a:bodyPr/>
                    <a:lstStyle/>
                    <a:p>
                      <a:r>
                        <a:rPr lang="en-US" dirty="0" smtClean="0"/>
                        <a:t>Texas Lutheran University</a:t>
                      </a:r>
                      <a:endParaRPr lang="en-US" dirty="0"/>
                    </a:p>
                  </a:txBody>
                  <a:tcPr/>
                </a:tc>
                <a:tc>
                  <a:txBody>
                    <a:bodyPr/>
                    <a:lstStyle/>
                    <a:p>
                      <a:r>
                        <a:rPr lang="en-US" dirty="0" smtClean="0"/>
                        <a:t>November</a:t>
                      </a:r>
                      <a:r>
                        <a:rPr lang="en-US" baseline="0" dirty="0" smtClean="0"/>
                        <a:t> 15, 2017</a:t>
                      </a:r>
                      <a:endParaRPr lang="en-US" dirty="0"/>
                    </a:p>
                  </a:txBody>
                  <a:tcPr/>
                </a:tc>
                <a:tc>
                  <a:txBody>
                    <a:bodyPr/>
                    <a:lstStyle/>
                    <a:p>
                      <a:r>
                        <a:rPr lang="en-US" dirty="0" smtClean="0"/>
                        <a:t>February 1, 2018</a:t>
                      </a:r>
                      <a:endParaRPr lang="en-US" dirty="0"/>
                    </a:p>
                  </a:txBody>
                  <a:tcPr/>
                </a:tc>
                <a:extLst>
                  <a:ext uri="{0D108BD9-81ED-4DB2-BD59-A6C34878D82A}">
                    <a16:rowId xmlns:a16="http://schemas.microsoft.com/office/drawing/2014/main" xmlns="" val="4127515848"/>
                  </a:ext>
                </a:extLst>
              </a:tr>
              <a:tr h="388892">
                <a:tc>
                  <a:txBody>
                    <a:bodyPr/>
                    <a:lstStyle/>
                    <a:p>
                      <a:r>
                        <a:rPr lang="en-US" dirty="0" smtClean="0"/>
                        <a:t>University of Texas at San Antonio</a:t>
                      </a:r>
                      <a:endParaRPr lang="en-US" dirty="0"/>
                    </a:p>
                  </a:txBody>
                  <a:tcPr/>
                </a:tc>
                <a:tc>
                  <a:txBody>
                    <a:bodyPr/>
                    <a:lstStyle/>
                    <a:p>
                      <a:r>
                        <a:rPr lang="en-US" dirty="0" smtClean="0"/>
                        <a:t>March 1, 2018</a:t>
                      </a:r>
                      <a:endParaRPr lang="en-US" dirty="0"/>
                    </a:p>
                  </a:txBody>
                  <a:tcPr/>
                </a:tc>
                <a:tc>
                  <a:txBody>
                    <a:bodyPr/>
                    <a:lstStyle/>
                    <a:p>
                      <a:r>
                        <a:rPr lang="en-US" dirty="0" smtClean="0"/>
                        <a:t>May 1, 2018</a:t>
                      </a:r>
                      <a:endParaRPr lang="en-US" dirty="0"/>
                    </a:p>
                  </a:txBody>
                  <a:tcPr/>
                </a:tc>
                <a:extLst>
                  <a:ext uri="{0D108BD9-81ED-4DB2-BD59-A6C34878D82A}">
                    <a16:rowId xmlns:a16="http://schemas.microsoft.com/office/drawing/2014/main" xmlns="" val="4275278502"/>
                  </a:ext>
                </a:extLst>
              </a:tr>
            </a:tbl>
          </a:graphicData>
        </a:graphic>
      </p:graphicFrame>
    </p:spTree>
    <p:extLst>
      <p:ext uri="{BB962C8B-B14F-4D97-AF65-F5344CB8AC3E}">
        <p14:creationId xmlns:p14="http://schemas.microsoft.com/office/powerpoint/2010/main" val="197834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352697"/>
            <a:ext cx="11521440" cy="1501057"/>
          </a:xfrm>
          <a:ln w="28575">
            <a:solidFill>
              <a:schemeClr val="tx1"/>
            </a:solidFill>
          </a:ln>
        </p:spPr>
        <p:txBody>
          <a:bodyPr>
            <a:noAutofit/>
          </a:bodyPr>
          <a:lstStyle/>
          <a:p>
            <a:pPr algn="ctr"/>
            <a:r>
              <a:rPr lang="en-US" sz="3600" dirty="0" smtClean="0"/>
              <a:t/>
            </a:r>
            <a:br>
              <a:rPr lang="en-US" sz="3600" dirty="0" smtClean="0"/>
            </a:br>
            <a:r>
              <a:rPr lang="en-US" sz="3600" dirty="0" smtClean="0"/>
              <a:t>Some Application Deadlines To be AWARE Of</a:t>
            </a:r>
            <a:endParaRPr lang="en-US" sz="3600" dirty="0"/>
          </a:p>
        </p:txBody>
      </p:sp>
      <p:graphicFrame>
        <p:nvGraphicFramePr>
          <p:cNvPr id="4" name="Content Placeholder 3"/>
          <p:cNvGraphicFramePr>
            <a:graphicFrameLocks noGrp="1"/>
          </p:cNvGraphicFramePr>
          <p:nvPr>
            <p:ph idx="1"/>
            <p:extLst/>
          </p:nvPr>
        </p:nvGraphicFramePr>
        <p:xfrm>
          <a:off x="287338" y="2016125"/>
          <a:ext cx="11522076" cy="1669778"/>
        </p:xfrm>
        <a:graphic>
          <a:graphicData uri="http://schemas.openxmlformats.org/drawingml/2006/table">
            <a:tbl>
              <a:tblPr firstRow="1" bandRow="1">
                <a:tableStyleId>{5C22544A-7EE6-4342-B048-85BDC9FD1C3A}</a:tableStyleId>
              </a:tblPr>
              <a:tblGrid>
                <a:gridCol w="3840692">
                  <a:extLst>
                    <a:ext uri="{9D8B030D-6E8A-4147-A177-3AD203B41FA5}">
                      <a16:colId xmlns:a16="http://schemas.microsoft.com/office/drawing/2014/main" xmlns="" val="2384431178"/>
                    </a:ext>
                  </a:extLst>
                </a:gridCol>
                <a:gridCol w="3840692">
                  <a:extLst>
                    <a:ext uri="{9D8B030D-6E8A-4147-A177-3AD203B41FA5}">
                      <a16:colId xmlns:a16="http://schemas.microsoft.com/office/drawing/2014/main" xmlns="" val="3669295784"/>
                    </a:ext>
                  </a:extLst>
                </a:gridCol>
                <a:gridCol w="3840692">
                  <a:extLst>
                    <a:ext uri="{9D8B030D-6E8A-4147-A177-3AD203B41FA5}">
                      <a16:colId xmlns:a16="http://schemas.microsoft.com/office/drawing/2014/main" xmlns="" val="170094279"/>
                    </a:ext>
                  </a:extLst>
                </a:gridCol>
              </a:tblGrid>
              <a:tr h="557258">
                <a:tc>
                  <a:txBody>
                    <a:bodyPr/>
                    <a:lstStyle/>
                    <a:p>
                      <a:pPr algn="ctr"/>
                      <a:r>
                        <a:rPr lang="en-US" dirty="0" smtClean="0"/>
                        <a:t>University </a:t>
                      </a:r>
                      <a:endParaRPr lang="en-US" dirty="0"/>
                    </a:p>
                  </a:txBody>
                  <a:tcPr/>
                </a:tc>
                <a:tc>
                  <a:txBody>
                    <a:bodyPr/>
                    <a:lstStyle/>
                    <a:p>
                      <a:pPr algn="ctr"/>
                      <a:r>
                        <a:rPr lang="en-US" dirty="0" smtClean="0"/>
                        <a:t>Early Action </a:t>
                      </a:r>
                      <a:endParaRPr lang="en-US" dirty="0"/>
                    </a:p>
                  </a:txBody>
                  <a:tcPr/>
                </a:tc>
                <a:tc>
                  <a:txBody>
                    <a:bodyPr/>
                    <a:lstStyle/>
                    <a:p>
                      <a:pPr algn="ctr"/>
                      <a:r>
                        <a:rPr lang="en-US" dirty="0" smtClean="0"/>
                        <a:t>Regular Decision</a:t>
                      </a:r>
                      <a:endParaRPr lang="en-US" dirty="0"/>
                    </a:p>
                  </a:txBody>
                  <a:tcPr/>
                </a:tc>
                <a:extLst>
                  <a:ext uri="{0D108BD9-81ED-4DB2-BD59-A6C34878D82A}">
                    <a16:rowId xmlns:a16="http://schemas.microsoft.com/office/drawing/2014/main" xmlns="" val="18983421"/>
                  </a:ext>
                </a:extLst>
              </a:tr>
              <a:tr h="370840">
                <a:tc>
                  <a:txBody>
                    <a:bodyPr/>
                    <a:lstStyle/>
                    <a:p>
                      <a:r>
                        <a:rPr lang="en-US" dirty="0" smtClean="0"/>
                        <a:t>Texas Tech</a:t>
                      </a:r>
                      <a:endParaRPr lang="en-US" dirty="0"/>
                    </a:p>
                  </a:txBody>
                  <a:tcPr/>
                </a:tc>
                <a:tc>
                  <a:txBody>
                    <a:bodyPr/>
                    <a:lstStyle/>
                    <a:p>
                      <a:r>
                        <a:rPr lang="en-US" dirty="0" smtClean="0"/>
                        <a:t>December 1, 2017</a:t>
                      </a:r>
                      <a:endParaRPr lang="en-US" dirty="0"/>
                    </a:p>
                  </a:txBody>
                  <a:tcPr/>
                </a:tc>
                <a:tc>
                  <a:txBody>
                    <a:bodyPr/>
                    <a:lstStyle/>
                    <a:p>
                      <a:r>
                        <a:rPr lang="en-US" dirty="0" smtClean="0"/>
                        <a:t>February</a:t>
                      </a:r>
                      <a:r>
                        <a:rPr lang="en-US" baseline="0" dirty="0" smtClean="0"/>
                        <a:t> 1, 2018</a:t>
                      </a:r>
                      <a:endParaRPr lang="en-US" dirty="0"/>
                    </a:p>
                  </a:txBody>
                  <a:tcPr/>
                </a:tc>
                <a:extLst>
                  <a:ext uri="{0D108BD9-81ED-4DB2-BD59-A6C34878D82A}">
                    <a16:rowId xmlns:a16="http://schemas.microsoft.com/office/drawing/2014/main" xmlns="" val="1085090391"/>
                  </a:ext>
                </a:extLst>
              </a:tr>
              <a:tr h="370840">
                <a:tc>
                  <a:txBody>
                    <a:bodyPr/>
                    <a:lstStyle/>
                    <a:p>
                      <a:r>
                        <a:rPr lang="en-US" dirty="0" smtClean="0"/>
                        <a:t>University of North Texas </a:t>
                      </a:r>
                      <a:endParaRPr lang="en-US" dirty="0"/>
                    </a:p>
                  </a:txBody>
                  <a:tcPr/>
                </a:tc>
                <a:tc>
                  <a:txBody>
                    <a:bodyPr/>
                    <a:lstStyle/>
                    <a:p>
                      <a:r>
                        <a:rPr lang="en-US" dirty="0" smtClean="0"/>
                        <a:t>March 1, 2018</a:t>
                      </a:r>
                      <a:endParaRPr lang="en-US" dirty="0"/>
                    </a:p>
                  </a:txBody>
                  <a:tcPr/>
                </a:tc>
                <a:tc>
                  <a:txBody>
                    <a:bodyPr/>
                    <a:lstStyle/>
                    <a:p>
                      <a:endParaRPr lang="en-US" dirty="0"/>
                    </a:p>
                  </a:txBody>
                  <a:tcPr/>
                </a:tc>
                <a:extLst>
                  <a:ext uri="{0D108BD9-81ED-4DB2-BD59-A6C34878D82A}">
                    <a16:rowId xmlns:a16="http://schemas.microsoft.com/office/drawing/2014/main" xmlns="" val="4086763536"/>
                  </a:ext>
                </a:extLst>
              </a:tr>
              <a:tr h="370840">
                <a:tc>
                  <a:txBody>
                    <a:bodyPr/>
                    <a:lstStyle/>
                    <a:p>
                      <a:r>
                        <a:rPr lang="en-US" dirty="0" smtClean="0"/>
                        <a:t>University of Texas at Dallas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January 15, 2018</a:t>
                      </a:r>
                    </a:p>
                  </a:txBody>
                  <a:tcPr/>
                </a:tc>
                <a:tc>
                  <a:txBody>
                    <a:bodyPr/>
                    <a:lstStyle/>
                    <a:p>
                      <a:endParaRPr lang="en-US" dirty="0"/>
                    </a:p>
                  </a:txBody>
                  <a:tcPr/>
                </a:tc>
                <a:extLst>
                  <a:ext uri="{0D108BD9-81ED-4DB2-BD59-A6C34878D82A}">
                    <a16:rowId xmlns:a16="http://schemas.microsoft.com/office/drawing/2014/main" xmlns="" val="3021982990"/>
                  </a:ext>
                </a:extLst>
              </a:tr>
            </a:tbl>
          </a:graphicData>
        </a:graphic>
      </p:graphicFrame>
    </p:spTree>
    <p:extLst>
      <p:ext uri="{BB962C8B-B14F-4D97-AF65-F5344CB8AC3E}">
        <p14:creationId xmlns:p14="http://schemas.microsoft.com/office/powerpoint/2010/main" val="300936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Frequently Asked Questions:</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lnSpcReduction="10000"/>
          </a:bodyPr>
          <a:lstStyle/>
          <a:p>
            <a:pPr marL="0" indent="0" algn="ctr">
              <a:buNone/>
            </a:pPr>
            <a:r>
              <a:rPr lang="en-US" sz="3200" dirty="0" smtClean="0">
                <a:latin typeface="Candara" panose="020E0502030303020204" pitchFamily="34" charset="0"/>
              </a:rPr>
              <a:t>*Thinking about the Military? </a:t>
            </a:r>
          </a:p>
          <a:p>
            <a:pPr marL="0" indent="0">
              <a:buNone/>
            </a:pPr>
            <a:r>
              <a:rPr lang="en-US" sz="3200" dirty="0">
                <a:solidFill>
                  <a:srgbClr val="FF0000"/>
                </a:solidFill>
              </a:rPr>
              <a:t>❑ </a:t>
            </a:r>
            <a:r>
              <a:rPr lang="en-US" sz="3200" dirty="0" smtClean="0">
                <a:solidFill>
                  <a:srgbClr val="FF0000"/>
                </a:solidFill>
                <a:latin typeface="Candara" panose="020E0502030303020204" pitchFamily="34" charset="0"/>
              </a:rPr>
              <a:t>Contact </a:t>
            </a:r>
            <a:r>
              <a:rPr lang="en-US" sz="3200" dirty="0">
                <a:solidFill>
                  <a:srgbClr val="FF0000"/>
                </a:solidFill>
                <a:latin typeface="Candara" panose="020E0502030303020204" pitchFamily="34" charset="0"/>
              </a:rPr>
              <a:t>a recruiter. </a:t>
            </a:r>
            <a:endParaRPr lang="en-US" sz="3200" dirty="0" smtClean="0">
              <a:solidFill>
                <a:srgbClr val="FF0000"/>
              </a:solidFill>
              <a:latin typeface="Candara" panose="020E0502030303020204" pitchFamily="34" charset="0"/>
            </a:endParaRPr>
          </a:p>
          <a:p>
            <a:pPr marL="0" indent="0">
              <a:buNone/>
            </a:pPr>
            <a:r>
              <a:rPr lang="en-US" sz="3200" dirty="0" smtClean="0">
                <a:solidFill>
                  <a:srgbClr val="FF0000"/>
                </a:solidFill>
                <a:latin typeface="Candara" panose="020E0502030303020204" pitchFamily="34" charset="0"/>
              </a:rPr>
              <a:t>❑ </a:t>
            </a:r>
            <a:r>
              <a:rPr lang="en-US" sz="3200" dirty="0">
                <a:solidFill>
                  <a:srgbClr val="FF0000"/>
                </a:solidFill>
                <a:latin typeface="Candara" panose="020E0502030303020204" pitchFamily="34" charset="0"/>
              </a:rPr>
              <a:t>Take the ASVAB test </a:t>
            </a:r>
            <a:r>
              <a:rPr lang="en-US" sz="3200" dirty="0" smtClean="0">
                <a:solidFill>
                  <a:srgbClr val="FF0000"/>
                </a:solidFill>
                <a:latin typeface="Candara" panose="020E0502030303020204" pitchFamily="34" charset="0"/>
              </a:rPr>
              <a:t>before December 2017!</a:t>
            </a:r>
          </a:p>
          <a:p>
            <a:pPr marL="0" indent="0">
              <a:buNone/>
            </a:pPr>
            <a:r>
              <a:rPr lang="en-US" sz="3200" dirty="0" smtClean="0">
                <a:solidFill>
                  <a:srgbClr val="FF0000"/>
                </a:solidFill>
                <a:latin typeface="Candara" panose="020E0502030303020204" pitchFamily="34" charset="0"/>
              </a:rPr>
              <a:t>❑ </a:t>
            </a:r>
            <a:r>
              <a:rPr lang="en-US" sz="3200" dirty="0">
                <a:solidFill>
                  <a:srgbClr val="FF0000"/>
                </a:solidFill>
                <a:latin typeface="Candara" panose="020E0502030303020204" pitchFamily="34" charset="0"/>
              </a:rPr>
              <a:t>Prepare for test by using the website www.march2success.com </a:t>
            </a:r>
            <a:endParaRPr lang="en-US" sz="3200" dirty="0" smtClean="0">
              <a:solidFill>
                <a:srgbClr val="FF0000"/>
              </a:solidFill>
              <a:latin typeface="Candara" panose="020E0502030303020204" pitchFamily="34" charset="0"/>
            </a:endParaRPr>
          </a:p>
          <a:p>
            <a:pPr marL="0" indent="0">
              <a:buNone/>
            </a:pPr>
            <a:r>
              <a:rPr lang="en-US" sz="3200" dirty="0" smtClean="0">
                <a:solidFill>
                  <a:srgbClr val="FF0000"/>
                </a:solidFill>
                <a:latin typeface="Candara" panose="020E0502030303020204" pitchFamily="34" charset="0"/>
              </a:rPr>
              <a:t>❑ </a:t>
            </a:r>
            <a:r>
              <a:rPr lang="en-US" sz="3200" dirty="0">
                <a:solidFill>
                  <a:srgbClr val="FF0000"/>
                </a:solidFill>
                <a:latin typeface="Candara" panose="020E0502030303020204" pitchFamily="34" charset="0"/>
              </a:rPr>
              <a:t>Ask lots of questions. </a:t>
            </a:r>
            <a:endParaRPr lang="en-US" sz="3200" dirty="0" smtClean="0">
              <a:solidFill>
                <a:srgbClr val="FF0000"/>
              </a:solidFill>
              <a:latin typeface="Candara" panose="020E0502030303020204" pitchFamily="34" charset="0"/>
            </a:endParaRPr>
          </a:p>
          <a:p>
            <a:pPr marL="0" indent="0">
              <a:buNone/>
            </a:pPr>
            <a:r>
              <a:rPr lang="en-US" sz="3200" dirty="0" smtClean="0">
                <a:solidFill>
                  <a:srgbClr val="FF0000"/>
                </a:solidFill>
                <a:latin typeface="Candara" panose="020E0502030303020204" pitchFamily="34" charset="0"/>
              </a:rPr>
              <a:t>❑ </a:t>
            </a:r>
            <a:r>
              <a:rPr lang="en-US" sz="3200" dirty="0">
                <a:solidFill>
                  <a:srgbClr val="FF0000"/>
                </a:solidFill>
                <a:latin typeface="Candara" panose="020E0502030303020204" pitchFamily="34" charset="0"/>
              </a:rPr>
              <a:t>What opportunities will you receive for education? </a:t>
            </a:r>
            <a:endParaRPr lang="en-US" sz="3200" dirty="0" smtClean="0">
              <a:solidFill>
                <a:srgbClr val="FF0000"/>
              </a:solidFill>
              <a:latin typeface="Candara" panose="020E0502030303020204" pitchFamily="34" charset="0"/>
            </a:endParaRPr>
          </a:p>
        </p:txBody>
      </p:sp>
    </p:spTree>
    <p:extLst>
      <p:ext uri="{BB962C8B-B14F-4D97-AF65-F5344CB8AC3E}">
        <p14:creationId xmlns:p14="http://schemas.microsoft.com/office/powerpoint/2010/main" val="68863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Frequently Asked Questions:</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a:bodyPr>
          <a:lstStyle/>
          <a:p>
            <a:pPr marL="0" indent="0" algn="ctr">
              <a:buNone/>
            </a:pPr>
            <a:r>
              <a:rPr lang="en-US" sz="3200" dirty="0" smtClean="0">
                <a:latin typeface="Candara" panose="020E0502030303020204" pitchFamily="34" charset="0"/>
              </a:rPr>
              <a:t>*How am I going to pay for school?</a:t>
            </a:r>
          </a:p>
          <a:p>
            <a:pPr marL="0" indent="0" algn="just">
              <a:buNone/>
            </a:pPr>
            <a:r>
              <a:rPr lang="en-US" sz="3200" dirty="0" smtClean="0">
                <a:solidFill>
                  <a:srgbClr val="FF0000"/>
                </a:solidFill>
                <a:latin typeface="Candara" panose="020E0502030303020204" pitchFamily="34" charset="0"/>
              </a:rPr>
              <a:t>FAFSA!  The Free Application for Federal Student Aid will be available to YOU AND YOUR STUDENT starting October 1</a:t>
            </a:r>
            <a:r>
              <a:rPr lang="en-US" sz="3200" baseline="30000" dirty="0" smtClean="0">
                <a:solidFill>
                  <a:srgbClr val="FF0000"/>
                </a:solidFill>
                <a:latin typeface="Candara" panose="020E0502030303020204" pitchFamily="34" charset="0"/>
              </a:rPr>
              <a:t>st</a:t>
            </a:r>
            <a:r>
              <a:rPr lang="en-US" sz="3200" dirty="0" smtClean="0">
                <a:solidFill>
                  <a:srgbClr val="FF0000"/>
                </a:solidFill>
                <a:latin typeface="Candara" panose="020E0502030303020204" pitchFamily="34" charset="0"/>
              </a:rPr>
              <a:t>!  Starting on that date, you will be able to submit your financial aid application.  </a:t>
            </a:r>
          </a:p>
        </p:txBody>
      </p:sp>
    </p:spTree>
    <p:extLst>
      <p:ext uri="{BB962C8B-B14F-4D97-AF65-F5344CB8AC3E}">
        <p14:creationId xmlns:p14="http://schemas.microsoft.com/office/powerpoint/2010/main" val="50299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Financing Your Students’ College Education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3869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39634"/>
            <a:ext cx="1170432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Welcome to Your SENIOR YEAR!!!!</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fontScale="92500"/>
          </a:bodyPr>
          <a:lstStyle/>
          <a:p>
            <a:pPr marL="0" indent="0">
              <a:buNone/>
            </a:pPr>
            <a:r>
              <a:rPr lang="en-US" sz="3200" dirty="0" smtClean="0">
                <a:latin typeface="Candara" panose="020E0502030303020204" pitchFamily="34" charset="0"/>
              </a:rPr>
              <a:t>*What will my school week look like?</a:t>
            </a:r>
          </a:p>
          <a:p>
            <a:pPr marL="0" indent="0">
              <a:buNone/>
            </a:pPr>
            <a:r>
              <a:rPr lang="en-US" sz="3200" dirty="0">
                <a:latin typeface="Candara" panose="020E0502030303020204" pitchFamily="34" charset="0"/>
              </a:rPr>
              <a:t>	</a:t>
            </a:r>
            <a:r>
              <a:rPr lang="en-US" sz="2800" dirty="0" smtClean="0">
                <a:latin typeface="Candara" panose="020E0502030303020204" pitchFamily="34" charset="0"/>
              </a:rPr>
              <a:t>Senior Students are taking classes at an ACC campus Monday through</a:t>
            </a:r>
          </a:p>
          <a:p>
            <a:pPr marL="0" indent="0">
              <a:buNone/>
            </a:pPr>
            <a:r>
              <a:rPr lang="en-US" sz="2800" dirty="0">
                <a:latin typeface="Candara" panose="020E0502030303020204" pitchFamily="34" charset="0"/>
              </a:rPr>
              <a:t>	</a:t>
            </a:r>
            <a:r>
              <a:rPr lang="en-US" sz="2800" dirty="0" smtClean="0">
                <a:latin typeface="Candara" panose="020E0502030303020204" pitchFamily="34" charset="0"/>
              </a:rPr>
              <a:t>	Thursday and are at </a:t>
            </a:r>
            <a:r>
              <a:rPr lang="en-US" sz="2800" u="sng" dirty="0" smtClean="0">
                <a:effectLst>
                  <a:outerShdw blurRad="38100" dist="38100" dir="2700000" algn="tl">
                    <a:srgbClr val="000000">
                      <a:alpha val="43137"/>
                    </a:srgbClr>
                  </a:outerShdw>
                </a:effectLst>
                <a:latin typeface="Candara" panose="020E0502030303020204" pitchFamily="34" charset="0"/>
              </a:rPr>
              <a:t>CRCA on Fridays</a:t>
            </a:r>
            <a:r>
              <a:rPr lang="en-US" sz="2800" dirty="0" smtClean="0">
                <a:latin typeface="Candara" panose="020E0502030303020204" pitchFamily="34" charset="0"/>
              </a:rPr>
              <a:t>. </a:t>
            </a:r>
          </a:p>
          <a:p>
            <a:r>
              <a:rPr lang="en-US" sz="2800" dirty="0" smtClean="0">
                <a:latin typeface="Candara" panose="020E0502030303020204" pitchFamily="34" charset="0"/>
              </a:rPr>
              <a:t>Senior students are enrolled in the following classes for the FALL Semester: </a:t>
            </a:r>
          </a:p>
          <a:p>
            <a:pPr lvl="2"/>
            <a:r>
              <a:rPr lang="en-US" sz="2400" dirty="0" smtClean="0">
                <a:latin typeface="Candara" panose="020E0502030303020204" pitchFamily="34" charset="0"/>
              </a:rPr>
              <a:t>Math 1332 or Math 2412</a:t>
            </a:r>
          </a:p>
          <a:p>
            <a:pPr lvl="2"/>
            <a:r>
              <a:rPr lang="en-US" sz="2400" dirty="0" smtClean="0">
                <a:latin typeface="Candara" panose="020E0502030303020204" pitchFamily="34" charset="0"/>
              </a:rPr>
              <a:t>Government 2305</a:t>
            </a:r>
          </a:p>
          <a:p>
            <a:pPr lvl="2"/>
            <a:r>
              <a:rPr lang="en-US" sz="2400" dirty="0" smtClean="0">
                <a:latin typeface="Candara" panose="020E0502030303020204" pitchFamily="34" charset="0"/>
              </a:rPr>
              <a:t>Economics 2301</a:t>
            </a:r>
          </a:p>
          <a:p>
            <a:pPr lvl="2"/>
            <a:r>
              <a:rPr lang="en-US" sz="2400" dirty="0" smtClean="0">
                <a:latin typeface="Candara" panose="020E0502030303020204" pitchFamily="34" charset="0"/>
              </a:rPr>
              <a:t>Biology 1408 or 1406</a:t>
            </a:r>
            <a:endParaRPr lang="en-US" sz="2400" dirty="0">
              <a:latin typeface="Candara" panose="020E0502030303020204" pitchFamily="34" charset="0"/>
            </a:endParaRPr>
          </a:p>
        </p:txBody>
      </p:sp>
    </p:spTree>
    <p:extLst>
      <p:ext uri="{BB962C8B-B14F-4D97-AF65-F5344CB8AC3E}">
        <p14:creationId xmlns:p14="http://schemas.microsoft.com/office/powerpoint/2010/main" val="1745832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39634"/>
            <a:ext cx="11704320" cy="1423852"/>
          </a:xfrm>
        </p:spPr>
        <p:style>
          <a:lnRef idx="2">
            <a:schemeClr val="dk1"/>
          </a:lnRef>
          <a:fillRef idx="1">
            <a:schemeClr val="lt1"/>
          </a:fillRef>
          <a:effectRef idx="0">
            <a:schemeClr val="dk1"/>
          </a:effectRef>
          <a:fontRef idx="minor">
            <a:schemeClr val="dk1"/>
          </a:fontRef>
        </p:style>
        <p:txBody>
          <a:bodyPr anchor="ctr">
            <a:normAutofit fontScale="90000"/>
          </a:bodyPr>
          <a:lstStyle/>
          <a:p>
            <a:pPr algn="ctr"/>
            <a:r>
              <a:rPr lang="en-US" sz="5400" dirty="0" smtClean="0">
                <a:latin typeface="Candara" panose="020E0502030303020204" pitchFamily="34" charset="0"/>
              </a:rPr>
              <a:t>Satisfactory Academic Progress (SAP)</a:t>
            </a:r>
            <a:endParaRPr lang="en-US" sz="5400" dirty="0">
              <a:latin typeface="Candara" panose="020E0502030303020204" pitchFamily="34" charset="0"/>
            </a:endParaRPr>
          </a:p>
        </p:txBody>
      </p:sp>
      <p:sp>
        <p:nvSpPr>
          <p:cNvPr id="3" name="Content Placeholder 2"/>
          <p:cNvSpPr>
            <a:spLocks noGrp="1"/>
          </p:cNvSpPr>
          <p:nvPr>
            <p:ph idx="1"/>
          </p:nvPr>
        </p:nvSpPr>
        <p:spPr>
          <a:xfrm>
            <a:off x="339634" y="1985553"/>
            <a:ext cx="11547566" cy="4611189"/>
          </a:xfrm>
        </p:spPr>
        <p:txBody>
          <a:bodyPr>
            <a:normAutofit fontScale="92500" lnSpcReduction="20000"/>
          </a:bodyPr>
          <a:lstStyle/>
          <a:p>
            <a:pPr marL="0" indent="0" algn="ctr">
              <a:buNone/>
            </a:pPr>
            <a:r>
              <a:rPr lang="en-US" sz="3200" dirty="0" smtClean="0">
                <a:latin typeface="Candara" panose="020E0502030303020204" pitchFamily="34" charset="0"/>
              </a:rPr>
              <a:t>It is absolutely important that your student maintains or achieves the following in order to qualify for state and federal financial aid for their undergraduate college education:</a:t>
            </a:r>
          </a:p>
          <a:p>
            <a:pPr marL="0" indent="0" algn="ctr">
              <a:buNone/>
            </a:pPr>
            <a:endParaRPr lang="en-US" sz="3200" dirty="0" smtClean="0">
              <a:latin typeface="Candara" panose="020E0502030303020204" pitchFamily="34" charset="0"/>
            </a:endParaRPr>
          </a:p>
          <a:p>
            <a:pPr marL="514350" indent="-514350" algn="ctr">
              <a:buAutoNum type="arabicPeriod"/>
            </a:pPr>
            <a:r>
              <a:rPr lang="en-US" sz="3200" dirty="0" smtClean="0">
                <a:latin typeface="Candara" panose="020E0502030303020204" pitchFamily="34" charset="0"/>
              </a:rPr>
              <a:t>A MINIMUM of a 2.0 GPA</a:t>
            </a:r>
          </a:p>
          <a:p>
            <a:pPr marL="514350" indent="-514350" algn="ctr">
              <a:buAutoNum type="arabicPeriod"/>
            </a:pPr>
            <a:r>
              <a:rPr lang="en-US" sz="3200" dirty="0" smtClean="0">
                <a:latin typeface="Candara" panose="020E0502030303020204" pitchFamily="34" charset="0"/>
              </a:rPr>
              <a:t>A MINIMUM of a 67% Completion Rate (Drops)</a:t>
            </a:r>
          </a:p>
          <a:p>
            <a:pPr marL="0" indent="0" algn="ctr">
              <a:buNone/>
            </a:pPr>
            <a:endParaRPr lang="en-US" sz="3200" u="sng" dirty="0" smtClean="0">
              <a:solidFill>
                <a:srgbClr val="FF0000"/>
              </a:solidFill>
              <a:latin typeface="Candara" panose="020E0502030303020204" pitchFamily="34" charset="0"/>
            </a:endParaRPr>
          </a:p>
          <a:p>
            <a:pPr marL="0" indent="0">
              <a:buNone/>
            </a:pPr>
            <a:r>
              <a:rPr lang="en-US" sz="3200" dirty="0" smtClean="0">
                <a:latin typeface="Candara" panose="020E0502030303020204" pitchFamily="34" charset="0"/>
              </a:rPr>
              <a:t>  </a:t>
            </a:r>
            <a:endParaRPr lang="en-US" sz="2400" dirty="0">
              <a:latin typeface="Candara" panose="020E0502030303020204" pitchFamily="34" charset="0"/>
            </a:endParaRPr>
          </a:p>
        </p:txBody>
      </p:sp>
    </p:spTree>
    <p:extLst>
      <p:ext uri="{BB962C8B-B14F-4D97-AF65-F5344CB8AC3E}">
        <p14:creationId xmlns:p14="http://schemas.microsoft.com/office/powerpoint/2010/main" val="313559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240972"/>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What is Financial Aid? </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645920"/>
            <a:ext cx="11704320" cy="4937760"/>
          </a:xfrm>
        </p:spPr>
        <p:txBody>
          <a:bodyPr>
            <a:noAutofit/>
          </a:bodyPr>
          <a:lstStyle/>
          <a:p>
            <a:pPr marL="0" indent="0">
              <a:buNone/>
            </a:pPr>
            <a:r>
              <a:rPr lang="en-US" altLang="en-US" sz="2800" dirty="0">
                <a:cs typeface="Arial" panose="020B0604020202020204" pitchFamily="34" charset="0"/>
              </a:rPr>
              <a:t>Money to pay for college or career </a:t>
            </a:r>
            <a:r>
              <a:rPr lang="en-US" altLang="en-US" sz="2800" dirty="0" smtClean="0">
                <a:cs typeface="Arial" panose="020B0604020202020204" pitchFamily="34" charset="0"/>
              </a:rPr>
              <a:t>school.  You may qualify for the following: </a:t>
            </a:r>
            <a:endParaRPr lang="en-US" altLang="en-US" sz="2800" dirty="0">
              <a:cs typeface="Arial" panose="020B0604020202020204" pitchFamily="34" charset="0"/>
            </a:endParaRPr>
          </a:p>
          <a:p>
            <a:pPr lvl="1"/>
            <a:r>
              <a:rPr lang="en-US" altLang="en-US" sz="2400" dirty="0">
                <a:cs typeface="Arial" panose="020B0604020202020204" pitchFamily="34" charset="0"/>
              </a:rPr>
              <a:t>Grants</a:t>
            </a:r>
          </a:p>
          <a:p>
            <a:pPr lvl="1"/>
            <a:r>
              <a:rPr lang="en-US" altLang="en-US" sz="2400" dirty="0">
                <a:cs typeface="Arial" panose="020B0604020202020204" pitchFamily="34" charset="0"/>
              </a:rPr>
              <a:t>Work-study</a:t>
            </a:r>
          </a:p>
          <a:p>
            <a:pPr lvl="1"/>
            <a:r>
              <a:rPr lang="en-US" altLang="en-US" sz="2400" dirty="0" smtClean="0">
                <a:cs typeface="Arial" panose="020B0604020202020204" pitchFamily="34" charset="0"/>
              </a:rPr>
              <a:t>Scholarships</a:t>
            </a:r>
            <a:endParaRPr lang="en-US" altLang="en-US" sz="2400" dirty="0">
              <a:cs typeface="Arial" panose="020B0604020202020204" pitchFamily="34" charset="0"/>
            </a:endParaRPr>
          </a:p>
          <a:p>
            <a:pPr marL="0" indent="0" algn="ctr">
              <a:buNone/>
            </a:pPr>
            <a:endParaRPr lang="en-US" sz="2800" dirty="0"/>
          </a:p>
        </p:txBody>
      </p:sp>
      <p:cxnSp>
        <p:nvCxnSpPr>
          <p:cNvPr id="5" name="Straight Arrow Connector 4"/>
          <p:cNvCxnSpPr/>
          <p:nvPr/>
        </p:nvCxnSpPr>
        <p:spPr>
          <a:xfrm flipV="1">
            <a:off x="2286000" y="2625634"/>
            <a:ext cx="2481943" cy="352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03074" y="2174965"/>
            <a:ext cx="6270171" cy="74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7800" y="2198386"/>
            <a:ext cx="5708468" cy="923330"/>
          </a:xfrm>
          <a:prstGeom prst="rect">
            <a:avLst/>
          </a:prstGeom>
          <a:noFill/>
        </p:spPr>
        <p:txBody>
          <a:bodyPr wrap="square" rtlCol="0">
            <a:spAutoFit/>
          </a:bodyPr>
          <a:lstStyle/>
          <a:p>
            <a:r>
              <a:rPr lang="en-US" dirty="0"/>
              <a:t>Grants </a:t>
            </a:r>
            <a:r>
              <a:rPr lang="en-US" dirty="0" smtClean="0"/>
              <a:t>are funds that do </a:t>
            </a:r>
            <a:r>
              <a:rPr lang="en-US" dirty="0"/>
              <a:t>not have to be </a:t>
            </a:r>
            <a:r>
              <a:rPr lang="en-US" dirty="0" smtClean="0"/>
              <a:t>repaid once you finish school.  </a:t>
            </a:r>
            <a:r>
              <a:rPr lang="en-US" dirty="0"/>
              <a:t>T</a:t>
            </a:r>
            <a:r>
              <a:rPr lang="en-US" dirty="0" smtClean="0"/>
              <a:t>hey </a:t>
            </a:r>
            <a:r>
              <a:rPr lang="en-US" dirty="0"/>
              <a:t>are often called “gift aid</a:t>
            </a:r>
            <a:r>
              <a:rPr lang="en-US" dirty="0" smtClean="0"/>
              <a:t>”.</a:t>
            </a:r>
            <a:endParaRPr lang="en-US" dirty="0"/>
          </a:p>
          <a:p>
            <a:endParaRPr lang="en-US" dirty="0"/>
          </a:p>
        </p:txBody>
      </p:sp>
      <p:sp>
        <p:nvSpPr>
          <p:cNvPr id="9" name="Rectangle 8"/>
          <p:cNvSpPr/>
          <p:nvPr/>
        </p:nvSpPr>
        <p:spPr>
          <a:xfrm>
            <a:off x="5003074" y="3042473"/>
            <a:ext cx="6270171" cy="194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7577" y="3167742"/>
            <a:ext cx="6008914" cy="1477328"/>
          </a:xfrm>
          <a:prstGeom prst="rect">
            <a:avLst/>
          </a:prstGeom>
          <a:noFill/>
        </p:spPr>
        <p:txBody>
          <a:bodyPr wrap="square" rtlCol="0">
            <a:spAutoFit/>
          </a:bodyPr>
          <a:lstStyle/>
          <a:p>
            <a:pPr>
              <a:defRPr/>
            </a:pPr>
            <a:r>
              <a:rPr lang="en-US" dirty="0"/>
              <a:t>Work-study is money earned by the student at a job (often on campus) that helps the student pay his or her education expenses. This money does not have to be repaid </a:t>
            </a:r>
            <a:r>
              <a:rPr lang="en-US" dirty="0">
                <a:solidFill>
                  <a:srgbClr val="FF0000"/>
                </a:solidFill>
              </a:rPr>
              <a:t>and is not taken into account in assessing a student’s eligibility for financial aid the following year</a:t>
            </a:r>
            <a:r>
              <a:rPr lang="en-US" dirty="0"/>
              <a:t>.</a:t>
            </a:r>
          </a:p>
        </p:txBody>
      </p:sp>
      <p:cxnSp>
        <p:nvCxnSpPr>
          <p:cNvPr id="12" name="Straight Arrow Connector 11"/>
          <p:cNvCxnSpPr/>
          <p:nvPr/>
        </p:nvCxnSpPr>
        <p:spPr>
          <a:xfrm>
            <a:off x="3030583" y="3470587"/>
            <a:ext cx="1737360" cy="30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58737" y="4062547"/>
            <a:ext cx="1887583" cy="16067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76948" y="5177077"/>
            <a:ext cx="6296297" cy="140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07577" y="5200471"/>
            <a:ext cx="6008914" cy="1477328"/>
          </a:xfrm>
          <a:prstGeom prst="rect">
            <a:avLst/>
          </a:prstGeom>
          <a:noFill/>
        </p:spPr>
        <p:txBody>
          <a:bodyPr wrap="square" rtlCol="0">
            <a:spAutoFit/>
          </a:bodyPr>
          <a:lstStyle/>
          <a:p>
            <a:pPr>
              <a:defRPr/>
            </a:pPr>
            <a:r>
              <a:rPr lang="en-US" dirty="0"/>
              <a:t>Scholarships are funds that do not have to be repaid. Scholarships are usually based on academic merit but can be based on a student’s interests, hobbies, religion, ethnicity, and/or financial need.</a:t>
            </a:r>
          </a:p>
          <a:p>
            <a:pPr>
              <a:defRPr/>
            </a:pPr>
            <a:endParaRPr lang="en-US" dirty="0"/>
          </a:p>
        </p:txBody>
      </p:sp>
    </p:spTree>
    <p:extLst>
      <p:ext uri="{BB962C8B-B14F-4D97-AF65-F5344CB8AC3E}">
        <p14:creationId xmlns:p14="http://schemas.microsoft.com/office/powerpoint/2010/main" val="23650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240972"/>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What is Financial Aid? </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645920"/>
            <a:ext cx="11704320" cy="4937760"/>
          </a:xfrm>
        </p:spPr>
        <p:txBody>
          <a:bodyPr>
            <a:noAutofit/>
          </a:bodyPr>
          <a:lstStyle/>
          <a:p>
            <a:pPr marL="0" indent="0" algn="ctr">
              <a:buNone/>
            </a:pPr>
            <a:r>
              <a:rPr lang="en-US" altLang="en-US" sz="2800" dirty="0" smtClean="0">
                <a:cs typeface="Arial" panose="020B0604020202020204" pitchFamily="34" charset="0"/>
              </a:rPr>
              <a:t>You May Also Qualify for LOANS.</a:t>
            </a:r>
            <a:endParaRPr lang="en-US" altLang="en-US" sz="2800" dirty="0">
              <a:cs typeface="Arial" panose="020B0604020202020204" pitchFamily="34" charset="0"/>
            </a:endParaRPr>
          </a:p>
          <a:p>
            <a:pPr marL="0" indent="0" algn="ctr">
              <a:buNone/>
            </a:pPr>
            <a:endParaRPr lang="en-US" sz="2800" dirty="0"/>
          </a:p>
        </p:txBody>
      </p:sp>
      <p:sp>
        <p:nvSpPr>
          <p:cNvPr id="7" name="Rectangle 6"/>
          <p:cNvSpPr/>
          <p:nvPr/>
        </p:nvSpPr>
        <p:spPr>
          <a:xfrm>
            <a:off x="3030583" y="2404433"/>
            <a:ext cx="6270171" cy="1369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11434" y="2637319"/>
            <a:ext cx="5708468" cy="1384995"/>
          </a:xfrm>
          <a:prstGeom prst="rect">
            <a:avLst/>
          </a:prstGeom>
          <a:noFill/>
        </p:spPr>
        <p:txBody>
          <a:bodyPr wrap="square" rtlCol="0">
            <a:spAutoFit/>
          </a:bodyPr>
          <a:lstStyle/>
          <a:p>
            <a:pPr algn="ctr"/>
            <a:r>
              <a:rPr lang="en-US" sz="2800" dirty="0" smtClean="0"/>
              <a:t>LOANS HAVE TO BE REPAID WITH </a:t>
            </a:r>
            <a:r>
              <a:rPr lang="en-US" sz="2800" dirty="0" smtClean="0">
                <a:solidFill>
                  <a:srgbClr val="FF0000"/>
                </a:solidFill>
              </a:rPr>
              <a:t>INTEREST</a:t>
            </a:r>
            <a:endParaRPr lang="en-US" sz="2800" dirty="0">
              <a:solidFill>
                <a:srgbClr val="FF0000"/>
              </a:solidFill>
            </a:endParaRPr>
          </a:p>
          <a:p>
            <a:pPr algn="ctr"/>
            <a:endParaRPr lang="en-US" sz="2800" dirty="0"/>
          </a:p>
        </p:txBody>
      </p:sp>
      <p:sp>
        <p:nvSpPr>
          <p:cNvPr id="14" name="TextBox 13"/>
          <p:cNvSpPr txBox="1"/>
          <p:nvPr/>
        </p:nvSpPr>
        <p:spPr>
          <a:xfrm>
            <a:off x="3089365" y="4532633"/>
            <a:ext cx="5708468" cy="954107"/>
          </a:xfrm>
          <a:prstGeom prst="rect">
            <a:avLst/>
          </a:prstGeom>
          <a:noFill/>
        </p:spPr>
        <p:txBody>
          <a:bodyPr wrap="square" rtlCol="0">
            <a:spAutoFit/>
          </a:bodyPr>
          <a:lstStyle/>
          <a:p>
            <a:pPr algn="ctr"/>
            <a:endParaRPr lang="en-US" sz="2800" dirty="0">
              <a:solidFill>
                <a:srgbClr val="FF0000"/>
              </a:solidFill>
            </a:endParaRPr>
          </a:p>
          <a:p>
            <a:pPr algn="ctr"/>
            <a:endParaRPr lang="en-US" sz="2800" dirty="0"/>
          </a:p>
        </p:txBody>
      </p:sp>
      <p:sp>
        <p:nvSpPr>
          <p:cNvPr id="15" name="Rectangle 14"/>
          <p:cNvSpPr/>
          <p:nvPr/>
        </p:nvSpPr>
        <p:spPr>
          <a:xfrm>
            <a:off x="176349" y="4007006"/>
            <a:ext cx="2632164" cy="2668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Subsidized Loan:  A type of loan that is available for undergraduate students. The Dept. of Education is the lender and pays interest on the loan WHILE YOU ARE IN SCHOOL.  </a:t>
            </a:r>
            <a:endParaRPr lang="en-US" dirty="0"/>
          </a:p>
        </p:txBody>
      </p:sp>
      <p:sp>
        <p:nvSpPr>
          <p:cNvPr id="17" name="Rectangle 16"/>
          <p:cNvSpPr/>
          <p:nvPr/>
        </p:nvSpPr>
        <p:spPr>
          <a:xfrm>
            <a:off x="3089363" y="4014661"/>
            <a:ext cx="2854235" cy="2660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Unsubsidized Loan: Available for undergraduate students. Financial need is not required to qualify for this loan. THE BORROWER IS RESPONSIBLE FOR PAYING ALL THE INTEREST ON THE LOAN</a:t>
            </a:r>
            <a:endParaRPr lang="en-US" dirty="0"/>
          </a:p>
        </p:txBody>
      </p:sp>
      <p:sp>
        <p:nvSpPr>
          <p:cNvPr id="19" name="Rectangle 18"/>
          <p:cNvSpPr/>
          <p:nvPr/>
        </p:nvSpPr>
        <p:spPr>
          <a:xfrm>
            <a:off x="6224449" y="3999354"/>
            <a:ext cx="2795454" cy="2576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PLUS Loan: Available for parents of  undergraduate students. Cannot have bad credit history, and borrower is responsible for paying the interest on the loan. </a:t>
            </a:r>
            <a:endParaRPr lang="en-US" dirty="0"/>
          </a:p>
        </p:txBody>
      </p:sp>
      <p:sp>
        <p:nvSpPr>
          <p:cNvPr id="20" name="Rectangle 19"/>
          <p:cNvSpPr/>
          <p:nvPr/>
        </p:nvSpPr>
        <p:spPr>
          <a:xfrm>
            <a:off x="9300754" y="3999354"/>
            <a:ext cx="2717074" cy="2576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Consolidation Loan: Allows student or parent borrower to combine all eligible loans into a single monthly payment. </a:t>
            </a:r>
            <a:endParaRPr lang="en-US" dirty="0"/>
          </a:p>
        </p:txBody>
      </p:sp>
    </p:spTree>
    <p:extLst>
      <p:ext uri="{BB962C8B-B14F-4D97-AF65-F5344CB8AC3E}">
        <p14:creationId xmlns:p14="http://schemas.microsoft.com/office/powerpoint/2010/main" val="326053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240972"/>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Who Can Get Financial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645920"/>
            <a:ext cx="11704320" cy="4937760"/>
          </a:xfrm>
        </p:spPr>
        <p:txBody>
          <a:bodyPr>
            <a:noAutofit/>
          </a:bodyPr>
          <a:lstStyle/>
          <a:p>
            <a:pPr marL="0" indent="0" algn="ctr">
              <a:buNone/>
            </a:pPr>
            <a:endParaRPr lang="en-US" altLang="en-US" sz="2800" dirty="0" smtClean="0">
              <a:cs typeface="Arial" panose="020B0604020202020204" pitchFamily="34" charset="0"/>
            </a:endParaRPr>
          </a:p>
          <a:p>
            <a:pPr marL="0" indent="0" algn="ctr">
              <a:buNone/>
            </a:pPr>
            <a:endParaRPr lang="en-US" sz="2800" dirty="0"/>
          </a:p>
        </p:txBody>
      </p:sp>
      <p:sp>
        <p:nvSpPr>
          <p:cNvPr id="4" name="Rectangle 3"/>
          <p:cNvSpPr/>
          <p:nvPr/>
        </p:nvSpPr>
        <p:spPr>
          <a:xfrm>
            <a:off x="535578" y="1882952"/>
            <a:ext cx="10985861" cy="2954655"/>
          </a:xfrm>
          <a:prstGeom prst="rect">
            <a:avLst/>
          </a:prstGeom>
        </p:spPr>
        <p:txBody>
          <a:bodyPr wrap="square">
            <a:spAutoFit/>
          </a:bodyPr>
          <a:lstStyle/>
          <a:p>
            <a:pPr algn="ctr">
              <a:defRPr/>
            </a:pPr>
            <a:r>
              <a:rPr lang="en-US" sz="2400" dirty="0" smtClean="0"/>
              <a:t>Students that qualify for FEDERAL FINANCIAL AID MUST:</a:t>
            </a:r>
          </a:p>
          <a:p>
            <a:pPr algn="ctr">
              <a:buFont typeface="Arial"/>
              <a:buChar char="•"/>
              <a:defRPr/>
            </a:pPr>
            <a:r>
              <a:rPr lang="en-US" sz="2400" dirty="0" smtClean="0"/>
              <a:t>U.S. citizen or permanent resident</a:t>
            </a:r>
          </a:p>
          <a:p>
            <a:pPr algn="ctr">
              <a:buFont typeface="Arial"/>
              <a:buChar char="•"/>
              <a:defRPr/>
            </a:pPr>
            <a:r>
              <a:rPr lang="en-US" sz="2400" dirty="0" smtClean="0"/>
              <a:t>High school graduate/GED holder</a:t>
            </a:r>
          </a:p>
          <a:p>
            <a:pPr algn="ctr">
              <a:buFont typeface="Arial"/>
              <a:buChar char="•"/>
              <a:defRPr/>
            </a:pPr>
            <a:r>
              <a:rPr lang="en-US" sz="2400" dirty="0" smtClean="0"/>
              <a:t>Eligible </a:t>
            </a:r>
            <a:r>
              <a:rPr lang="en-US" sz="2400" dirty="0"/>
              <a:t>degree/certificate program</a:t>
            </a:r>
          </a:p>
          <a:p>
            <a:pPr algn="ctr">
              <a:buFont typeface="Arial"/>
              <a:buChar char="•"/>
              <a:defRPr/>
            </a:pPr>
            <a:r>
              <a:rPr lang="en-US" sz="2400" dirty="0"/>
              <a:t>Valid Social Security number</a:t>
            </a:r>
          </a:p>
          <a:p>
            <a:pPr algn="ctr">
              <a:buFont typeface="Arial"/>
              <a:buChar char="•"/>
              <a:defRPr/>
            </a:pPr>
            <a:r>
              <a:rPr lang="en-US" sz="2400" dirty="0"/>
              <a:t>Males registered for Selective Service</a:t>
            </a:r>
          </a:p>
          <a:p>
            <a:pPr algn="ctr">
              <a:buFont typeface="Arial"/>
              <a:buChar char="•"/>
              <a:defRPr/>
            </a:pPr>
            <a:r>
              <a:rPr lang="en-US" sz="2400" dirty="0">
                <a:solidFill>
                  <a:srgbClr val="FF0000"/>
                </a:solidFill>
              </a:rPr>
              <a:t>Satisfactory academic progress in college/career school</a:t>
            </a:r>
          </a:p>
          <a:p>
            <a:pPr>
              <a:defRPr/>
            </a:pPr>
            <a:endParaRPr lang="en-US" dirty="0">
              <a:solidFill>
                <a:srgbClr val="FF0000"/>
              </a:solidFill>
            </a:endParaRPr>
          </a:p>
        </p:txBody>
      </p:sp>
      <p:sp>
        <p:nvSpPr>
          <p:cNvPr id="9" name="Rectangle 8"/>
          <p:cNvSpPr/>
          <p:nvPr/>
        </p:nvSpPr>
        <p:spPr>
          <a:xfrm>
            <a:off x="535578" y="4837607"/>
            <a:ext cx="11194868" cy="1369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62594" y="4987548"/>
            <a:ext cx="10215154" cy="1015663"/>
          </a:xfrm>
          <a:prstGeom prst="rect">
            <a:avLst/>
          </a:prstGeom>
          <a:noFill/>
        </p:spPr>
        <p:txBody>
          <a:bodyPr wrap="square" rtlCol="0">
            <a:spAutoFit/>
          </a:bodyPr>
          <a:lstStyle/>
          <a:p>
            <a:pPr algn="ctr"/>
            <a:r>
              <a:rPr lang="en-US" sz="2000" dirty="0" smtClean="0">
                <a:solidFill>
                  <a:srgbClr val="FF0000"/>
                </a:solidFill>
              </a:rPr>
              <a:t>If your ACC GPA (Grade Point Average) falls below a 2.0 and a 66% Completion Rate (meaning too many drops-W’s), YOU MAY NOT QUALIFY FOR FEDERAL FINANCIAL AID.  If that’s the case, we will still fill out FAFSA…just in case. </a:t>
            </a:r>
            <a:endParaRPr lang="en-US" sz="2000" dirty="0">
              <a:solidFill>
                <a:srgbClr val="FF0000"/>
              </a:solidFill>
            </a:endParaRPr>
          </a:p>
        </p:txBody>
      </p:sp>
    </p:spTree>
    <p:extLst>
      <p:ext uri="{BB962C8B-B14F-4D97-AF65-F5344CB8AC3E}">
        <p14:creationId xmlns:p14="http://schemas.microsoft.com/office/powerpoint/2010/main" val="378956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Are there OTHER FORMS OF FINANCIAL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645920"/>
            <a:ext cx="11704320" cy="4937760"/>
          </a:xfrm>
        </p:spPr>
        <p:txBody>
          <a:bodyPr>
            <a:noAutofit/>
          </a:bodyPr>
          <a:lstStyle/>
          <a:p>
            <a:pPr marL="0" indent="0" algn="ctr">
              <a:buNone/>
            </a:pPr>
            <a:endParaRPr lang="en-US" altLang="en-US" sz="2800" dirty="0" smtClean="0">
              <a:cs typeface="Arial" panose="020B0604020202020204" pitchFamily="34" charset="0"/>
            </a:endParaRPr>
          </a:p>
          <a:p>
            <a:pPr marL="0" indent="0" algn="ctr">
              <a:buNone/>
            </a:pPr>
            <a:endParaRPr lang="en-US" sz="2800" dirty="0"/>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9" name="Rectangle 8"/>
          <p:cNvSpPr/>
          <p:nvPr/>
        </p:nvSpPr>
        <p:spPr>
          <a:xfrm>
            <a:off x="313509" y="1882953"/>
            <a:ext cx="11704319" cy="4570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5577" y="1967399"/>
            <a:ext cx="11338176" cy="3785652"/>
          </a:xfrm>
          <a:prstGeom prst="rect">
            <a:avLst/>
          </a:prstGeom>
          <a:noFill/>
        </p:spPr>
        <p:txBody>
          <a:bodyPr wrap="square" rtlCol="0">
            <a:spAutoFit/>
          </a:bodyPr>
          <a:lstStyle/>
          <a:p>
            <a:pPr algn="ctr"/>
            <a:r>
              <a:rPr lang="en-US" sz="2400" dirty="0" smtClean="0"/>
              <a:t>YES. THERE IS A LOT OF MONEY OUT THERE FOR YOU!  THERE IS STATE FINANCIAL AID AS WELL AS MULTIPLE SCHOLARSHIP OPPORTUNITIES.</a:t>
            </a:r>
          </a:p>
          <a:p>
            <a:pPr algn="ctr"/>
            <a:endParaRPr lang="en-US" sz="2400" dirty="0"/>
          </a:p>
          <a:p>
            <a:pPr algn="ctr"/>
            <a:r>
              <a:rPr lang="en-US" sz="2400" dirty="0" smtClean="0"/>
              <a:t>FOR THE MOST PART, ALL YOU NEED TO DO IS FILL OUT YOUR FAFSA APPLICATION!!!  </a:t>
            </a:r>
          </a:p>
          <a:p>
            <a:pPr algn="ctr"/>
            <a:endParaRPr lang="en-US" sz="2400" dirty="0"/>
          </a:p>
          <a:p>
            <a:pPr algn="ctr"/>
            <a:r>
              <a:rPr lang="en-US" sz="2400" dirty="0" smtClean="0"/>
              <a:t>THE FOLLOWING LINK IS HELPFUL WHEN LEARNING ABOUT FINANCIAL AID: </a:t>
            </a:r>
          </a:p>
          <a:p>
            <a:pPr algn="ctr"/>
            <a:endParaRPr lang="en-US" sz="2400" dirty="0" smtClean="0"/>
          </a:p>
          <a:p>
            <a:pPr algn="ctr"/>
            <a:r>
              <a:rPr lang="en-US" sz="2400" dirty="0" smtClean="0">
                <a:hlinkClick r:id="rId2"/>
              </a:rPr>
              <a:t>WWW.COLLEGEFORALLTEXAN.COM</a:t>
            </a:r>
            <a:r>
              <a:rPr lang="en-US" sz="2400" dirty="0" smtClean="0"/>
              <a:t> </a:t>
            </a:r>
          </a:p>
          <a:p>
            <a:pPr algn="ctr"/>
            <a:r>
              <a:rPr lang="en-US" sz="2400" dirty="0" smtClean="0"/>
              <a:t>Offers an extensive list of students State Financial Aid</a:t>
            </a:r>
            <a:endParaRPr lang="en-US" sz="2400" dirty="0"/>
          </a:p>
        </p:txBody>
      </p:sp>
    </p:spTree>
    <p:extLst>
      <p:ext uri="{BB962C8B-B14F-4D97-AF65-F5344CB8AC3E}">
        <p14:creationId xmlns:p14="http://schemas.microsoft.com/office/powerpoint/2010/main" val="263609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pPr marL="0" indent="0">
              <a:buNone/>
              <a:defRPr/>
            </a:pPr>
            <a:r>
              <a:rPr lang="en-US" dirty="0">
                <a:effectLst/>
              </a:rPr>
              <a:t>Federal student aid: fill out Free Application for Federal Student Aid (FAFSA®) at fafsa.gov </a:t>
            </a:r>
          </a:p>
          <a:p>
            <a:pPr marL="0" indent="0">
              <a:buNone/>
              <a:defRPr/>
            </a:pPr>
            <a:r>
              <a:rPr lang="en-US" dirty="0" smtClean="0">
                <a:effectLst/>
              </a:rPr>
              <a:t>School </a:t>
            </a:r>
            <a:r>
              <a:rPr lang="en-US" dirty="0">
                <a:effectLst/>
              </a:rPr>
              <a:t>aid: contact financial aid offices at schools you are considering</a:t>
            </a:r>
          </a:p>
          <a:p>
            <a:pPr marL="0" indent="0">
              <a:buNone/>
              <a:defRPr/>
            </a:pPr>
            <a:r>
              <a:rPr lang="en-US" dirty="0">
                <a:effectLst/>
              </a:rPr>
              <a:t>Scholarships: visit scholarship website or call contact number for information</a:t>
            </a:r>
          </a:p>
          <a:p>
            <a:pPr marL="0" indent="0" algn="ctr">
              <a:buNone/>
            </a:pPr>
            <a:endParaRPr lang="en-US" sz="2400" dirty="0"/>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9" name="Rectangle 8"/>
          <p:cNvSpPr/>
          <p:nvPr/>
        </p:nvSpPr>
        <p:spPr>
          <a:xfrm>
            <a:off x="209006" y="3696789"/>
            <a:ext cx="11808824" cy="2769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400" dirty="0" smtClean="0">
                <a:solidFill>
                  <a:srgbClr val="FF0000"/>
                </a:solidFill>
              </a:rPr>
              <a:t>The FAFSA</a:t>
            </a:r>
            <a:r>
              <a:rPr lang="en-US" altLang="en-US" sz="2400" dirty="0">
                <a:solidFill>
                  <a:srgbClr val="FF0000"/>
                </a:solidFill>
              </a:rPr>
              <a:t>, </a:t>
            </a:r>
            <a:r>
              <a:rPr lang="en-US" altLang="en-US" sz="2400" dirty="0" smtClean="0">
                <a:solidFill>
                  <a:srgbClr val="FF0000"/>
                </a:solidFill>
              </a:rPr>
              <a:t>is </a:t>
            </a:r>
            <a:r>
              <a:rPr lang="en-US" altLang="en-US" sz="2400" dirty="0">
                <a:solidFill>
                  <a:srgbClr val="FF0000"/>
                </a:solidFill>
              </a:rPr>
              <a:t>a free application. If </a:t>
            </a:r>
            <a:r>
              <a:rPr lang="en-US" altLang="en-US" sz="2400" dirty="0" smtClean="0">
                <a:solidFill>
                  <a:srgbClr val="FF0000"/>
                </a:solidFill>
              </a:rPr>
              <a:t>you find yourself at </a:t>
            </a:r>
            <a:r>
              <a:rPr lang="en-US" altLang="en-US" sz="2400" dirty="0">
                <a:solidFill>
                  <a:srgbClr val="FF0000"/>
                </a:solidFill>
              </a:rPr>
              <a:t>a website that asks for payment, </a:t>
            </a:r>
            <a:r>
              <a:rPr lang="en-US" altLang="en-US" sz="2400" dirty="0" smtClean="0">
                <a:solidFill>
                  <a:srgbClr val="FF0000"/>
                </a:solidFill>
              </a:rPr>
              <a:t>then it is </a:t>
            </a:r>
            <a:r>
              <a:rPr lang="en-US" altLang="en-US" sz="2400" dirty="0">
                <a:solidFill>
                  <a:srgbClr val="FF0000"/>
                </a:solidFill>
              </a:rPr>
              <a:t>not at the official U.S. Department of Education FAFSA site. There is no fee to file the FAFSA.</a:t>
            </a:r>
          </a:p>
          <a:p>
            <a:pPr>
              <a:defRPr/>
            </a:pPr>
            <a:endParaRPr lang="en-US" dirty="0"/>
          </a:p>
        </p:txBody>
      </p:sp>
    </p:spTree>
    <p:extLst>
      <p:ext uri="{BB962C8B-B14F-4D97-AF65-F5344CB8AC3E}">
        <p14:creationId xmlns:p14="http://schemas.microsoft.com/office/powerpoint/2010/main" val="233922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pPr marL="457200" indent="-457200">
              <a:buFont typeface="Arial" panose="020B0604020202020204" pitchFamily="34" charset="0"/>
              <a:buAutoNum type="arabicPeriod"/>
            </a:pPr>
            <a:r>
              <a:rPr lang="en-US" altLang="en-US" sz="2800" dirty="0">
                <a:latin typeface="Arial" panose="020B0604020202020204" pitchFamily="34" charset="0"/>
                <a:cs typeface="Arial" panose="020B0604020202020204" pitchFamily="34" charset="0"/>
              </a:rPr>
              <a:t>Create a username and password called the FSA ID. </a:t>
            </a:r>
          </a:p>
          <a:p>
            <a:pPr lvl="1"/>
            <a:r>
              <a:rPr lang="en-US" altLang="en-US" sz="2400" dirty="0">
                <a:latin typeface="Arial" panose="020B0604020202020204" pitchFamily="34" charset="0"/>
                <a:cs typeface="Arial" panose="020B0604020202020204" pitchFamily="34" charset="0"/>
              </a:rPr>
              <a:t>Learn about the FSA ID and find the link to create one at </a:t>
            </a:r>
            <a:r>
              <a:rPr lang="en-US" altLang="en-US" sz="2400" dirty="0">
                <a:latin typeface="Arial" panose="020B0604020202020204" pitchFamily="34" charset="0"/>
                <a:cs typeface="Arial" panose="020B0604020202020204" pitchFamily="34" charset="0"/>
                <a:hlinkClick r:id="rId2" action="ppaction://hlinkfile"/>
              </a:rPr>
              <a:t>StudentAid.gov/</a:t>
            </a:r>
            <a:r>
              <a:rPr lang="en-US" altLang="en-US" sz="2400" dirty="0" err="1">
                <a:latin typeface="Arial" panose="020B0604020202020204" pitchFamily="34" charset="0"/>
                <a:cs typeface="Arial" panose="020B0604020202020204" pitchFamily="34" charset="0"/>
                <a:hlinkClick r:id="rId2" action="ppaction://hlinkfile"/>
              </a:rPr>
              <a:t>fsaid</a:t>
            </a:r>
            <a:r>
              <a:rPr lang="en-US" altLang="en-US" sz="2400" dirty="0">
                <a:latin typeface="Arial" panose="020B0604020202020204" pitchFamily="34" charset="0"/>
                <a:cs typeface="Arial" panose="020B0604020202020204" pitchFamily="34" charset="0"/>
              </a:rPr>
              <a:t>.</a:t>
            </a:r>
          </a:p>
          <a:p>
            <a:pPr lvl="1"/>
            <a:r>
              <a:rPr lang="en-US" altLang="en-US" sz="2400" dirty="0">
                <a:latin typeface="Arial" panose="020B0604020202020204" pitchFamily="34" charset="0"/>
                <a:cs typeface="Arial" panose="020B0604020202020204" pitchFamily="34" charset="0"/>
              </a:rPr>
              <a:t>You and your parent must each create your own FSA ID; you can’t share one.</a:t>
            </a:r>
          </a:p>
          <a:p>
            <a:pPr lvl="1"/>
            <a:r>
              <a:rPr lang="en-US" altLang="en-US" sz="2400" dirty="0">
                <a:latin typeface="Arial" panose="020B0604020202020204" pitchFamily="34" charset="0"/>
                <a:cs typeface="Arial" panose="020B0604020202020204" pitchFamily="34" charset="0"/>
              </a:rPr>
              <a:t>If you provide an email address when creating your FSA ID, it must be a unique email address (can’t provide same email address for more than one person’s FSA ID).</a:t>
            </a:r>
          </a:p>
          <a:p>
            <a:pPr lvl="1"/>
            <a:r>
              <a:rPr lang="en-US" altLang="en-US" sz="2400" dirty="0">
                <a:latin typeface="Arial" panose="020B0604020202020204" pitchFamily="34" charset="0"/>
                <a:cs typeface="Arial" panose="020B0604020202020204" pitchFamily="34" charset="0"/>
              </a:rPr>
              <a:t>Don’t tell anyone your FSA ID!</a:t>
            </a:r>
          </a:p>
          <a:p>
            <a:pPr marL="0" indent="0" algn="ctr">
              <a:buNone/>
            </a:pPr>
            <a:endParaRPr lang="en-US" sz="2400" dirty="0"/>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Tree>
    <p:extLst>
      <p:ext uri="{BB962C8B-B14F-4D97-AF65-F5344CB8AC3E}">
        <p14:creationId xmlns:p14="http://schemas.microsoft.com/office/powerpoint/2010/main" val="63917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313509" y="1998663"/>
            <a:ext cx="11704320" cy="4624206"/>
          </a:xfrm>
          <a:prstGeom prst="rect">
            <a:avLst/>
          </a:prstGeom>
        </p:spPr>
      </p:pic>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6" name="TextBox 5"/>
          <p:cNvSpPr txBox="1"/>
          <p:nvPr/>
        </p:nvSpPr>
        <p:spPr>
          <a:xfrm>
            <a:off x="3265715" y="3200400"/>
            <a:ext cx="51206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Click: “Create an FSA ID.  Remember you and your parents will have a FSA ID.</a:t>
            </a:r>
            <a:endParaRPr lang="en-US" dirty="0"/>
          </a:p>
        </p:txBody>
      </p:sp>
      <p:sp>
        <p:nvSpPr>
          <p:cNvPr id="7" name="Oval 6"/>
          <p:cNvSpPr/>
          <p:nvPr/>
        </p:nvSpPr>
        <p:spPr>
          <a:xfrm>
            <a:off x="1841862" y="3145809"/>
            <a:ext cx="1332412" cy="5878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2836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6" name="TextBox 5"/>
          <p:cNvSpPr txBox="1"/>
          <p:nvPr/>
        </p:nvSpPr>
        <p:spPr>
          <a:xfrm>
            <a:off x="3265715" y="3200400"/>
            <a:ext cx="51206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Click: “Create an FSA ID.  Remember you and your parents will have a FSA ID.</a:t>
            </a:r>
            <a:endParaRPr lang="en-US" dirty="0"/>
          </a:p>
        </p:txBody>
      </p:sp>
      <p:sp>
        <p:nvSpPr>
          <p:cNvPr id="7" name="Oval 6"/>
          <p:cNvSpPr/>
          <p:nvPr/>
        </p:nvSpPr>
        <p:spPr>
          <a:xfrm>
            <a:off x="1841862" y="3145809"/>
            <a:ext cx="1332412" cy="5878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Content Placeholder 7"/>
          <p:cNvPicPr>
            <a:picLocks noGrp="1" noChangeAspect="1"/>
          </p:cNvPicPr>
          <p:nvPr>
            <p:ph idx="1"/>
          </p:nvPr>
        </p:nvPicPr>
        <p:blipFill>
          <a:blip r:embed="rId2"/>
          <a:stretch>
            <a:fillRect/>
          </a:stretch>
        </p:blipFill>
        <p:spPr>
          <a:xfrm>
            <a:off x="313509" y="2095500"/>
            <a:ext cx="11599817" cy="4762500"/>
          </a:xfrm>
          <a:prstGeom prst="rect">
            <a:avLst/>
          </a:prstGeom>
        </p:spPr>
      </p:pic>
    </p:spTree>
    <p:extLst>
      <p:ext uri="{BB962C8B-B14F-4D97-AF65-F5344CB8AC3E}">
        <p14:creationId xmlns:p14="http://schemas.microsoft.com/office/powerpoint/2010/main" val="1867673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pPr marL="457200" indent="-457200">
              <a:buFont typeface="Arial" panose="020B0604020202020204" pitchFamily="34" charset="0"/>
              <a:buAutoNum type="arabicPeriod" startAt="2"/>
            </a:pPr>
            <a:r>
              <a:rPr lang="en-US" altLang="en-US" sz="2400" dirty="0">
                <a:latin typeface="Arial" panose="020B0604020202020204" pitchFamily="34" charset="0"/>
                <a:cs typeface="Arial" panose="020B0604020202020204" pitchFamily="34" charset="0"/>
              </a:rPr>
              <a:t>Gather the documents you need to apply. </a:t>
            </a:r>
          </a:p>
          <a:p>
            <a:pPr lvl="1"/>
            <a:r>
              <a:rPr lang="en-US" altLang="en-US" sz="2000" dirty="0">
                <a:latin typeface="Arial" panose="020B0604020202020204" pitchFamily="34" charset="0"/>
                <a:cs typeface="Arial" panose="020B0604020202020204" pitchFamily="34" charset="0"/>
              </a:rPr>
              <a:t>Find checklist of what’s needed on infographic called “The FAFSA Process” at </a:t>
            </a:r>
            <a:r>
              <a:rPr lang="en-US" altLang="en-US" sz="2000" dirty="0">
                <a:latin typeface="Arial" panose="020B0604020202020204" pitchFamily="34" charset="0"/>
                <a:cs typeface="Arial" panose="020B0604020202020204" pitchFamily="34" charset="0"/>
                <a:hlinkClick r:id="rId2"/>
              </a:rPr>
              <a:t>StudentAid.gov/</a:t>
            </a:r>
            <a:r>
              <a:rPr lang="en-US" altLang="en-US" sz="2000" dirty="0" err="1">
                <a:latin typeface="Arial" panose="020B0604020202020204" pitchFamily="34" charset="0"/>
                <a:cs typeface="Arial" panose="020B0604020202020204" pitchFamily="34" charset="0"/>
                <a:hlinkClick r:id="rId2"/>
              </a:rPr>
              <a:t>resources#fafsa-process-graphic</a:t>
            </a:r>
            <a:r>
              <a:rPr lang="en-US" altLang="en-US" sz="2000" dirty="0">
                <a:latin typeface="Arial" panose="020B0604020202020204" pitchFamily="34" charset="0"/>
                <a:cs typeface="Arial" panose="020B0604020202020204" pitchFamily="34" charset="0"/>
              </a:rPr>
              <a:t> </a:t>
            </a:r>
          </a:p>
          <a:p>
            <a:pPr marL="0" indent="0" algn="ctr">
              <a:buNone/>
            </a:pPr>
            <a:endParaRPr lang="en-US" dirty="0"/>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9" name="Rectangle 8"/>
          <p:cNvSpPr/>
          <p:nvPr/>
        </p:nvSpPr>
        <p:spPr>
          <a:xfrm>
            <a:off x="209006" y="3461657"/>
            <a:ext cx="11808824" cy="30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400" dirty="0" smtClean="0">
                <a:solidFill>
                  <a:srgbClr val="FF0000"/>
                </a:solidFill>
              </a:rPr>
              <a:t>The FAFSA</a:t>
            </a:r>
            <a:r>
              <a:rPr lang="en-US" altLang="en-US" sz="2400" dirty="0">
                <a:solidFill>
                  <a:srgbClr val="FF0000"/>
                </a:solidFill>
              </a:rPr>
              <a:t>, </a:t>
            </a:r>
            <a:r>
              <a:rPr lang="en-US" altLang="en-US" sz="2400" dirty="0" smtClean="0">
                <a:solidFill>
                  <a:srgbClr val="FF0000"/>
                </a:solidFill>
              </a:rPr>
              <a:t>is </a:t>
            </a:r>
            <a:r>
              <a:rPr lang="en-US" altLang="en-US" sz="2400" dirty="0">
                <a:solidFill>
                  <a:srgbClr val="FF0000"/>
                </a:solidFill>
              </a:rPr>
              <a:t>a free application. If </a:t>
            </a:r>
            <a:r>
              <a:rPr lang="en-US" altLang="en-US" sz="2400" dirty="0" smtClean="0">
                <a:solidFill>
                  <a:srgbClr val="FF0000"/>
                </a:solidFill>
              </a:rPr>
              <a:t>you find yourself at </a:t>
            </a:r>
            <a:r>
              <a:rPr lang="en-US" altLang="en-US" sz="2400" dirty="0">
                <a:solidFill>
                  <a:srgbClr val="FF0000"/>
                </a:solidFill>
              </a:rPr>
              <a:t>a website that asks for payment, </a:t>
            </a:r>
            <a:r>
              <a:rPr lang="en-US" altLang="en-US" sz="2400" dirty="0" smtClean="0">
                <a:solidFill>
                  <a:srgbClr val="FF0000"/>
                </a:solidFill>
              </a:rPr>
              <a:t>then it is </a:t>
            </a:r>
            <a:r>
              <a:rPr lang="en-US" altLang="en-US" sz="2400" dirty="0">
                <a:solidFill>
                  <a:srgbClr val="FF0000"/>
                </a:solidFill>
              </a:rPr>
              <a:t>not at the official U.S. Department of Education FAFSA site. There is no fee to file the FAFSA.</a:t>
            </a:r>
          </a:p>
          <a:p>
            <a:pPr>
              <a:defRPr/>
            </a:pPr>
            <a:endParaRPr lang="en-US" dirty="0"/>
          </a:p>
        </p:txBody>
      </p:sp>
    </p:spTree>
    <p:extLst>
      <p:ext uri="{BB962C8B-B14F-4D97-AF65-F5344CB8AC3E}">
        <p14:creationId xmlns:p14="http://schemas.microsoft.com/office/powerpoint/2010/main" val="405486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39634"/>
            <a:ext cx="1170432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Repeating ACC Courses</a:t>
            </a:r>
            <a:endParaRPr lang="en-US" sz="5400" dirty="0">
              <a:latin typeface="Candara" panose="020E0502030303020204" pitchFamily="34" charset="0"/>
            </a:endParaRPr>
          </a:p>
        </p:txBody>
      </p:sp>
      <p:sp>
        <p:nvSpPr>
          <p:cNvPr id="3" name="Content Placeholder 2"/>
          <p:cNvSpPr>
            <a:spLocks noGrp="1"/>
          </p:cNvSpPr>
          <p:nvPr>
            <p:ph idx="1"/>
          </p:nvPr>
        </p:nvSpPr>
        <p:spPr>
          <a:xfrm>
            <a:off x="182880" y="1985553"/>
            <a:ext cx="11704320" cy="4611189"/>
          </a:xfrm>
        </p:spPr>
        <p:txBody>
          <a:bodyPr>
            <a:normAutofit lnSpcReduction="10000"/>
          </a:bodyPr>
          <a:lstStyle/>
          <a:p>
            <a:pPr marL="0" indent="0">
              <a:buNone/>
            </a:pPr>
            <a:r>
              <a:rPr lang="en-US" sz="3200" dirty="0" smtClean="0">
                <a:latin typeface="Candara" panose="020E0502030303020204" pitchFamily="34" charset="0"/>
              </a:rPr>
              <a:t>The </a:t>
            </a:r>
            <a:r>
              <a:rPr lang="en-US" sz="3200" dirty="0">
                <a:latin typeface="Candara" panose="020E0502030303020204" pitchFamily="34" charset="0"/>
              </a:rPr>
              <a:t>cost of courses/books that are being repeated because the student </a:t>
            </a:r>
            <a:r>
              <a:rPr lang="en-US" sz="3200" b="1" u="sng" dirty="0">
                <a:latin typeface="Candara" panose="020E0502030303020204" pitchFamily="34" charset="0"/>
              </a:rPr>
              <a:t>withdrew from, failed or earned a D </a:t>
            </a:r>
            <a:r>
              <a:rPr lang="en-US" sz="3200" dirty="0">
                <a:latin typeface="Candara" panose="020E0502030303020204" pitchFamily="34" charset="0"/>
              </a:rPr>
              <a:t>in the course the previous semester or year, will be paid by the student and their family. The current tuition ACC charges CRCA students is </a:t>
            </a:r>
            <a:r>
              <a:rPr lang="en-US" sz="3200" b="1" u="sng" dirty="0">
                <a:latin typeface="Candara" panose="020E0502030303020204" pitchFamily="34" charset="0"/>
              </a:rPr>
              <a:t>$150 per course. </a:t>
            </a:r>
            <a:endParaRPr lang="en-US" sz="3200" dirty="0">
              <a:latin typeface="Candara" panose="020E0502030303020204" pitchFamily="34" charset="0"/>
            </a:endParaRPr>
          </a:p>
          <a:p>
            <a:pPr marL="0" indent="0">
              <a:buNone/>
            </a:pPr>
            <a:r>
              <a:rPr lang="en-US" sz="3200" dirty="0">
                <a:latin typeface="Candara" panose="020E0502030303020204" pitchFamily="34" charset="0"/>
              </a:rPr>
              <a:t>Payments for repeated or in lieu of courses, including those taken during the summer, will be made to CRCA and are due by the last day of drop. </a:t>
            </a:r>
            <a:endParaRPr lang="en-US" sz="3200" u="sng" dirty="0">
              <a:latin typeface="Candara" panose="020E0502030303020204" pitchFamily="34" charset="0"/>
            </a:endParaRPr>
          </a:p>
        </p:txBody>
      </p:sp>
    </p:spTree>
    <p:extLst>
      <p:ext uri="{BB962C8B-B14F-4D97-AF65-F5344CB8AC3E}">
        <p14:creationId xmlns:p14="http://schemas.microsoft.com/office/powerpoint/2010/main" val="3762241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818" y="248194"/>
            <a:ext cx="11430000" cy="6426925"/>
          </a:xfrm>
          <a:prstGeom prst="rect">
            <a:avLst/>
          </a:prstGeom>
        </p:spPr>
      </p:pic>
    </p:spTree>
    <p:extLst>
      <p:ext uri="{BB962C8B-B14F-4D97-AF65-F5344CB8AC3E}">
        <p14:creationId xmlns:p14="http://schemas.microsoft.com/office/powerpoint/2010/main" val="3803912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pPr marL="457200" indent="-457200">
              <a:buFont typeface="Arial" panose="020B0604020202020204" pitchFamily="34" charset="0"/>
              <a:buAutoNum type="arabicPeriod" startAt="3"/>
            </a:pPr>
            <a:r>
              <a:rPr lang="en-US" altLang="en-US" sz="2800" dirty="0">
                <a:latin typeface="Arial" panose="020B0604020202020204" pitchFamily="34" charset="0"/>
                <a:cs typeface="Arial" panose="020B0604020202020204" pitchFamily="34" charset="0"/>
              </a:rPr>
              <a:t>Fill out your FAFSA at </a:t>
            </a:r>
            <a:r>
              <a:rPr lang="en-US" altLang="en-US" sz="2800" dirty="0">
                <a:latin typeface="Arial" panose="020B0604020202020204" pitchFamily="34" charset="0"/>
                <a:cs typeface="Arial" panose="020B0604020202020204" pitchFamily="34" charset="0"/>
                <a:hlinkClick r:id="rId2"/>
              </a:rPr>
              <a:t>fafsa.gov</a:t>
            </a:r>
            <a:r>
              <a:rPr lang="en-US" altLang="en-US" sz="2800" dirty="0">
                <a:latin typeface="Arial" panose="020B0604020202020204" pitchFamily="34" charset="0"/>
                <a:cs typeface="Arial" panose="020B0604020202020204" pitchFamily="34" charset="0"/>
              </a:rPr>
              <a:t>. </a:t>
            </a:r>
          </a:p>
          <a:p>
            <a:pPr lvl="1"/>
            <a:r>
              <a:rPr lang="en-US" altLang="en-US" sz="2400" dirty="0">
                <a:latin typeface="Arial" panose="020B0604020202020204" pitchFamily="34" charset="0"/>
                <a:cs typeface="Arial" panose="020B0604020202020204" pitchFamily="34" charset="0"/>
              </a:rPr>
              <a:t>Apply on or after October 1 but as early as possible to meet all deadlines. </a:t>
            </a:r>
          </a:p>
          <a:p>
            <a:pPr lvl="2"/>
            <a:r>
              <a:rPr lang="en-US" altLang="en-US" sz="2200" dirty="0">
                <a:latin typeface="Arial" panose="020B0604020202020204" pitchFamily="34" charset="0"/>
                <a:cs typeface="Arial" panose="020B0604020202020204" pitchFamily="34" charset="0"/>
              </a:rPr>
              <a:t>State deadlines are at </a:t>
            </a:r>
            <a:r>
              <a:rPr lang="en-US" altLang="en-US" sz="2200" dirty="0">
                <a:latin typeface="Arial" panose="020B0604020202020204" pitchFamily="34" charset="0"/>
                <a:cs typeface="Arial" panose="020B0604020202020204" pitchFamily="34" charset="0"/>
                <a:hlinkClick r:id="rId2"/>
              </a:rPr>
              <a:t>fafsa.gov</a:t>
            </a:r>
            <a:r>
              <a:rPr lang="en-US" altLang="en-US" sz="2200" dirty="0">
                <a:latin typeface="Arial" panose="020B0604020202020204" pitchFamily="34" charset="0"/>
                <a:cs typeface="Arial" panose="020B0604020202020204" pitchFamily="34" charset="0"/>
              </a:rPr>
              <a:t>.</a:t>
            </a:r>
          </a:p>
          <a:p>
            <a:pPr lvl="2"/>
            <a:r>
              <a:rPr lang="en-US" altLang="en-US" sz="2200" dirty="0">
                <a:latin typeface="Arial" panose="020B0604020202020204" pitchFamily="34" charset="0"/>
                <a:cs typeface="Arial" panose="020B0604020202020204" pitchFamily="34" charset="0"/>
              </a:rPr>
              <a:t>School deadlines are listed on schools’ websites.</a:t>
            </a:r>
          </a:p>
          <a:p>
            <a:pPr lvl="1"/>
            <a:r>
              <a:rPr lang="en-US" altLang="en-US" sz="2400" dirty="0">
                <a:latin typeface="Arial" panose="020B0604020202020204" pitchFamily="34" charset="0"/>
                <a:cs typeface="Arial" panose="020B0604020202020204" pitchFamily="34" charset="0"/>
              </a:rPr>
              <a:t>Need help? Use the help functions within the FAFSA (including live chat) or call 1-800-4-FED-AID</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5" name="Rectangle 4"/>
          <p:cNvSpPr/>
          <p:nvPr/>
        </p:nvSpPr>
        <p:spPr>
          <a:xfrm>
            <a:off x="1371600" y="5159829"/>
            <a:ext cx="996696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will have a separate presentation available to you that will walk you through the FAFSA Application. </a:t>
            </a:r>
            <a:endParaRPr lang="en-US" sz="2800" dirty="0"/>
          </a:p>
        </p:txBody>
      </p:sp>
    </p:spTree>
    <p:extLst>
      <p:ext uri="{BB962C8B-B14F-4D97-AF65-F5344CB8AC3E}">
        <p14:creationId xmlns:p14="http://schemas.microsoft.com/office/powerpoint/2010/main" val="79490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pPr marL="457200" indent="-457200">
              <a:buFont typeface="Arial" panose="020B0604020202020204" pitchFamily="34" charset="0"/>
              <a:buAutoNum type="arabicPeriod" startAt="4"/>
            </a:pPr>
            <a:r>
              <a:rPr lang="en-US" altLang="en-US" sz="2800" dirty="0">
                <a:latin typeface="Arial" panose="020B0604020202020204" pitchFamily="34" charset="0"/>
                <a:cs typeface="Arial" panose="020B0604020202020204" pitchFamily="34" charset="0"/>
              </a:rPr>
              <a:t>Watch for response by email or by mail, confirming that your FAFSA was processed. </a:t>
            </a:r>
          </a:p>
          <a:p>
            <a:pPr lvl="1"/>
            <a:r>
              <a:rPr lang="en-US" altLang="en-US" sz="2400" dirty="0">
                <a:latin typeface="Arial" panose="020B0604020202020204" pitchFamily="34" charset="0"/>
                <a:cs typeface="Arial" panose="020B0604020202020204" pitchFamily="34" charset="0"/>
              </a:rPr>
              <a:t>Double-check that your info is correct by logging on at the FAFSA site and reviewing your data.</a:t>
            </a:r>
          </a:p>
          <a:p>
            <a:pPr lvl="1"/>
            <a:r>
              <a:rPr lang="en-US" altLang="en-US" sz="2400" dirty="0">
                <a:latin typeface="Arial" panose="020B0604020202020204" pitchFamily="34" charset="0"/>
                <a:cs typeface="Arial" panose="020B0604020202020204" pitchFamily="34" charset="0"/>
              </a:rPr>
              <a:t>Correct any mistakes and submit the corrected info.</a:t>
            </a:r>
          </a:p>
          <a:p>
            <a:pPr lvl="1"/>
            <a:r>
              <a:rPr lang="en-US" altLang="en-US" sz="2400" dirty="0">
                <a:latin typeface="Arial" panose="020B0604020202020204" pitchFamily="34" charset="0"/>
                <a:cs typeface="Arial" panose="020B0604020202020204" pitchFamily="34" charset="0"/>
              </a:rPr>
              <a:t>Don’t update info that was correct on the day you signed your FAFSA.</a:t>
            </a:r>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6" name="Rectangle 5"/>
          <p:cNvSpPr/>
          <p:nvPr/>
        </p:nvSpPr>
        <p:spPr>
          <a:xfrm>
            <a:off x="313510" y="5042263"/>
            <a:ext cx="11599816" cy="1619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ct val="0"/>
              </a:spcBef>
              <a:buFontTx/>
              <a:buChar char="•"/>
            </a:pPr>
            <a:r>
              <a:rPr lang="en-US" altLang="en-US"/>
              <a:t>The online or paper </a:t>
            </a:r>
            <a:r>
              <a:rPr lang="en-US" altLang="en-US" i="1"/>
              <a:t>Student Aid Report</a:t>
            </a:r>
            <a:r>
              <a:rPr lang="en-US" altLang="en-US"/>
              <a:t> (SAR) will list the student’s EFC and will show the information the student reported on the FAFSA. The student can review the FAFSA information online by logging in at fafsa.gov.</a:t>
            </a:r>
          </a:p>
          <a:p>
            <a:pPr marL="171450" indent="-171450">
              <a:spcBef>
                <a:spcPct val="0"/>
              </a:spcBef>
              <a:buFontTx/>
              <a:buChar char="•"/>
            </a:pPr>
            <a:r>
              <a:rPr lang="en-US" altLang="en-US"/>
              <a:t>Corrections can be made online at fafsa.gov or on the paper SAR. Online corrections can be processed immediately in some cases. The student will then receive a new SAR, and the school will receive updated information.</a:t>
            </a:r>
            <a:endParaRPr lang="en-US" altLang="en-US" dirty="0"/>
          </a:p>
        </p:txBody>
      </p:sp>
    </p:spTree>
    <p:extLst>
      <p:ext uri="{BB962C8B-B14F-4D97-AF65-F5344CB8AC3E}">
        <p14:creationId xmlns:p14="http://schemas.microsoft.com/office/powerpoint/2010/main" val="128993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How do I apply for Aid?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pPr marL="457200" indent="-457200">
              <a:buFont typeface="Arial" panose="020B0604020202020204" pitchFamily="34" charset="0"/>
              <a:buAutoNum type="arabicPeriod" startAt="5"/>
            </a:pPr>
            <a:r>
              <a:rPr lang="en-US" altLang="en-US" sz="2800" dirty="0">
                <a:latin typeface="Arial" panose="020B0604020202020204" pitchFamily="34" charset="0"/>
                <a:cs typeface="Arial" panose="020B0604020202020204" pitchFamily="34" charset="0"/>
              </a:rPr>
              <a:t>Watch for emails or letters from the schools you are considering. </a:t>
            </a:r>
          </a:p>
          <a:p>
            <a:pPr lvl="1"/>
            <a:r>
              <a:rPr lang="en-US" altLang="en-US" sz="2400" dirty="0">
                <a:latin typeface="Arial" panose="020B0604020202020204" pitchFamily="34" charset="0"/>
                <a:cs typeface="Arial" panose="020B0604020202020204" pitchFamily="34" charset="0"/>
              </a:rPr>
              <a:t>Give the schools any additional paperwork they ask for.</a:t>
            </a:r>
          </a:p>
          <a:p>
            <a:pPr lvl="1"/>
            <a:r>
              <a:rPr lang="en-US" altLang="en-US" sz="2400" dirty="0">
                <a:latin typeface="Arial" panose="020B0604020202020204" pitchFamily="34" charset="0"/>
                <a:cs typeface="Arial" panose="020B0604020202020204" pitchFamily="34" charset="0"/>
              </a:rPr>
              <a:t>Meet all deadlines or you could miss out on aid!</a:t>
            </a:r>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
        <p:nvSpPr>
          <p:cNvPr id="5" name="Rectangle 4"/>
          <p:cNvSpPr/>
          <p:nvPr/>
        </p:nvSpPr>
        <p:spPr>
          <a:xfrm>
            <a:off x="313509" y="3814354"/>
            <a:ext cx="11704320" cy="2808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ct val="0"/>
              </a:spcBef>
              <a:buFontTx/>
              <a:buChar char="•"/>
            </a:pPr>
            <a:r>
              <a:rPr lang="en-US" altLang="en-US"/>
              <a:t>Any schools that are listed on the student’s FAFSA and that have accepted the student’s application for admission will contact the student to offer an aid “package” (a list of aid the student is eligible for at that school). </a:t>
            </a:r>
          </a:p>
          <a:p>
            <a:pPr marL="171450" indent="-171450">
              <a:spcBef>
                <a:spcPct val="0"/>
              </a:spcBef>
              <a:buFontTx/>
              <a:buChar char="•"/>
            </a:pPr>
            <a:r>
              <a:rPr lang="en-US" altLang="en-US"/>
              <a:t>A school might ask for additional paperwork, either to verify information on the FAFSA, or to submit an application for financial aid from the school’s funds.</a:t>
            </a:r>
          </a:p>
          <a:p>
            <a:pPr marL="171450" indent="-171450">
              <a:spcBef>
                <a:spcPct val="0"/>
              </a:spcBef>
              <a:buFontTx/>
              <a:buChar char="•"/>
            </a:pPr>
            <a:r>
              <a:rPr lang="en-US" altLang="en-US"/>
              <a:t>If you fill out the FAFSA in October, before applying for admission to a college, it might be a while before you hear back from the school with a financial aid offer. The school isn’t going to look at your FAFSA information until after you’ve applied to the school and they’re ready to accept you. But don’t wait to fill out the FAFSA until after you’ve applied to schools—you’ll miss deadlines for certain types of financial aid. It is OKAY to submit the FAFSA before you apply for admission.</a:t>
            </a:r>
            <a:endParaRPr lang="en-US" altLang="en-US" dirty="0"/>
          </a:p>
        </p:txBody>
      </p:sp>
    </p:spTree>
    <p:extLst>
      <p:ext uri="{BB962C8B-B14F-4D97-AF65-F5344CB8AC3E}">
        <p14:creationId xmlns:p14="http://schemas.microsoft.com/office/powerpoint/2010/main" val="78447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56755"/>
            <a:ext cx="11704320" cy="1576256"/>
          </a:xfrm>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effectLst>
                  <a:outerShdw blurRad="38100" dist="38100" dir="2700000" algn="tl">
                    <a:srgbClr val="000000">
                      <a:alpha val="43137"/>
                    </a:srgbClr>
                  </a:outerShdw>
                </a:effectLst>
              </a:rPr>
              <a:t>What happens next?</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509" y="1998616"/>
            <a:ext cx="11704320" cy="4023361"/>
          </a:xfrm>
        </p:spPr>
        <p:txBody>
          <a:bodyPr>
            <a:noAutofit/>
          </a:bodyPr>
          <a:lstStyle/>
          <a:p>
            <a:r>
              <a:rPr lang="en-US" altLang="en-US" sz="2800" dirty="0">
                <a:latin typeface="Arial" panose="020B0604020202020204" pitchFamily="34" charset="0"/>
                <a:cs typeface="Arial" panose="020B0604020202020204" pitchFamily="34" charset="0"/>
              </a:rPr>
              <a:t>Each school will tell you how much aid you can get at that school.</a:t>
            </a:r>
          </a:p>
          <a:p>
            <a:r>
              <a:rPr lang="en-US" altLang="en-US" sz="2800" dirty="0">
                <a:latin typeface="Arial" panose="020B0604020202020204" pitchFamily="34" charset="0"/>
                <a:cs typeface="Arial" panose="020B0604020202020204" pitchFamily="34" charset="0"/>
              </a:rPr>
              <a:t>Once you decide which school to attend, keep in touch with the financial aid office to find out when and how you will get your aid.</a:t>
            </a:r>
          </a:p>
        </p:txBody>
      </p:sp>
      <p:sp>
        <p:nvSpPr>
          <p:cNvPr id="4" name="Rectangle 3"/>
          <p:cNvSpPr/>
          <p:nvPr/>
        </p:nvSpPr>
        <p:spPr>
          <a:xfrm>
            <a:off x="535578" y="1882952"/>
            <a:ext cx="10985861" cy="738664"/>
          </a:xfrm>
          <a:prstGeom prst="rect">
            <a:avLst/>
          </a:prstGeom>
        </p:spPr>
        <p:txBody>
          <a:bodyPr wrap="square">
            <a:spAutoFit/>
          </a:bodyPr>
          <a:lstStyle/>
          <a:p>
            <a:pPr>
              <a:defRPr/>
            </a:pPr>
            <a:endParaRPr lang="en-US" sz="2400" dirty="0"/>
          </a:p>
          <a:p>
            <a:pPr>
              <a:defRPr/>
            </a:pPr>
            <a:endParaRPr lang="en-US" dirty="0">
              <a:solidFill>
                <a:srgbClr val="FF0000"/>
              </a:solidFill>
            </a:endParaRPr>
          </a:p>
        </p:txBody>
      </p:sp>
    </p:spTree>
    <p:extLst>
      <p:ext uri="{BB962C8B-B14F-4D97-AF65-F5344CB8AC3E}">
        <p14:creationId xmlns:p14="http://schemas.microsoft.com/office/powerpoint/2010/main" val="259899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39634"/>
            <a:ext cx="11704320" cy="1423852"/>
          </a:xfrm>
        </p:spPr>
        <p:style>
          <a:lnRef idx="2">
            <a:schemeClr val="dk1"/>
          </a:lnRef>
          <a:fillRef idx="1">
            <a:schemeClr val="lt1"/>
          </a:fillRef>
          <a:effectRef idx="0">
            <a:schemeClr val="dk1"/>
          </a:effectRef>
          <a:fontRef idx="minor">
            <a:schemeClr val="dk1"/>
          </a:fontRef>
        </p:style>
        <p:txBody>
          <a:bodyPr anchor="ctr">
            <a:normAutofit fontScale="90000"/>
          </a:bodyPr>
          <a:lstStyle/>
          <a:p>
            <a:pPr algn="ctr"/>
            <a:r>
              <a:rPr lang="en-US" sz="5400" dirty="0" smtClean="0">
                <a:latin typeface="Candara" panose="020E0502030303020204" pitchFamily="34" charset="0"/>
              </a:rPr>
              <a:t>Your Students High School Graduation</a:t>
            </a:r>
            <a:endParaRPr lang="en-US" sz="5400" dirty="0">
              <a:latin typeface="Candara" panose="020E0502030303020204" pitchFamily="34" charset="0"/>
            </a:endParaRPr>
          </a:p>
        </p:txBody>
      </p:sp>
      <p:sp>
        <p:nvSpPr>
          <p:cNvPr id="3" name="Content Placeholder 2"/>
          <p:cNvSpPr>
            <a:spLocks noGrp="1"/>
          </p:cNvSpPr>
          <p:nvPr>
            <p:ph idx="1"/>
          </p:nvPr>
        </p:nvSpPr>
        <p:spPr>
          <a:xfrm>
            <a:off x="339634" y="1985553"/>
            <a:ext cx="11547566" cy="4611189"/>
          </a:xfrm>
        </p:spPr>
        <p:txBody>
          <a:bodyPr>
            <a:normAutofit/>
          </a:bodyPr>
          <a:lstStyle/>
          <a:p>
            <a:pPr marL="0" indent="0" algn="ctr">
              <a:buNone/>
            </a:pPr>
            <a:r>
              <a:rPr lang="en-US" sz="3200" dirty="0" smtClean="0">
                <a:latin typeface="Candara" panose="020E0502030303020204" pitchFamily="34" charset="0"/>
              </a:rPr>
              <a:t>Mr. Longoria and Mrs. McBride have met with each of the seniors to discuss their current academic status.</a:t>
            </a:r>
          </a:p>
          <a:p>
            <a:pPr marL="0" indent="0">
              <a:buNone/>
            </a:pPr>
            <a:endParaRPr lang="en-US" sz="3200" dirty="0" smtClean="0">
              <a:latin typeface="Candara" panose="020E0502030303020204" pitchFamily="34" charset="0"/>
            </a:endParaRPr>
          </a:p>
          <a:p>
            <a:pPr marL="0" indent="0" algn="ctr">
              <a:buNone/>
            </a:pPr>
            <a:r>
              <a:rPr lang="en-US" sz="3200" u="sng" dirty="0" smtClean="0">
                <a:solidFill>
                  <a:srgbClr val="FF0000"/>
                </a:solidFill>
                <a:latin typeface="Candara" panose="020E0502030303020204" pitchFamily="34" charset="0"/>
              </a:rPr>
              <a:t>Your student absolutely needs to pass Government 2305, Economics 2301, and English 2322 to satisfy high school graduation requirements!</a:t>
            </a:r>
          </a:p>
          <a:p>
            <a:pPr marL="0" indent="0">
              <a:buNone/>
            </a:pPr>
            <a:r>
              <a:rPr lang="en-US" sz="3200" dirty="0" smtClean="0">
                <a:latin typeface="Candara" panose="020E0502030303020204" pitchFamily="34" charset="0"/>
              </a:rPr>
              <a:t>  </a:t>
            </a:r>
            <a:endParaRPr lang="en-US" sz="2400" dirty="0">
              <a:latin typeface="Candara" panose="020E0502030303020204" pitchFamily="34" charset="0"/>
            </a:endParaRPr>
          </a:p>
        </p:txBody>
      </p:sp>
    </p:spTree>
    <p:extLst>
      <p:ext uri="{BB962C8B-B14F-4D97-AF65-F5344CB8AC3E}">
        <p14:creationId xmlns:p14="http://schemas.microsoft.com/office/powerpoint/2010/main" val="335438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39634"/>
            <a:ext cx="11704320" cy="1423852"/>
          </a:xfrm>
        </p:spPr>
        <p:style>
          <a:lnRef idx="2">
            <a:schemeClr val="dk1"/>
          </a:lnRef>
          <a:fillRef idx="1">
            <a:schemeClr val="lt1"/>
          </a:fillRef>
          <a:effectRef idx="0">
            <a:schemeClr val="dk1"/>
          </a:effectRef>
          <a:fontRef idx="minor">
            <a:schemeClr val="dk1"/>
          </a:fontRef>
        </p:style>
        <p:txBody>
          <a:bodyPr anchor="ctr">
            <a:normAutofit fontScale="90000"/>
          </a:bodyPr>
          <a:lstStyle/>
          <a:p>
            <a:pPr algn="ctr"/>
            <a:r>
              <a:rPr lang="en-US" sz="5400" dirty="0" smtClean="0">
                <a:latin typeface="Candara" panose="020E0502030303020204" pitchFamily="34" charset="0"/>
              </a:rPr>
              <a:t>Satisfactory Academic Progress (SAP)</a:t>
            </a:r>
            <a:endParaRPr lang="en-US" sz="5400" dirty="0">
              <a:latin typeface="Candara" panose="020E0502030303020204" pitchFamily="34" charset="0"/>
            </a:endParaRPr>
          </a:p>
        </p:txBody>
      </p:sp>
      <p:sp>
        <p:nvSpPr>
          <p:cNvPr id="3" name="Content Placeholder 2"/>
          <p:cNvSpPr>
            <a:spLocks noGrp="1"/>
          </p:cNvSpPr>
          <p:nvPr>
            <p:ph idx="1"/>
          </p:nvPr>
        </p:nvSpPr>
        <p:spPr>
          <a:xfrm>
            <a:off x="339634" y="1985553"/>
            <a:ext cx="11547566" cy="4611189"/>
          </a:xfrm>
        </p:spPr>
        <p:txBody>
          <a:bodyPr>
            <a:normAutofit fontScale="92500" lnSpcReduction="20000"/>
          </a:bodyPr>
          <a:lstStyle/>
          <a:p>
            <a:pPr marL="0" indent="0" algn="ctr">
              <a:buNone/>
            </a:pPr>
            <a:r>
              <a:rPr lang="en-US" sz="3200" dirty="0" smtClean="0">
                <a:latin typeface="Candara" panose="020E0502030303020204" pitchFamily="34" charset="0"/>
              </a:rPr>
              <a:t>It is absolutely important that your student maintains or achieves the following in order to qualify for state and federal financial aid for their undergraduate college education:</a:t>
            </a:r>
          </a:p>
          <a:p>
            <a:pPr marL="0" indent="0" algn="ctr">
              <a:buNone/>
            </a:pPr>
            <a:endParaRPr lang="en-US" sz="3200" dirty="0" smtClean="0">
              <a:latin typeface="Candara" panose="020E0502030303020204" pitchFamily="34" charset="0"/>
            </a:endParaRPr>
          </a:p>
          <a:p>
            <a:pPr marL="514350" indent="-514350" algn="ctr">
              <a:buAutoNum type="arabicPeriod"/>
            </a:pPr>
            <a:r>
              <a:rPr lang="en-US" sz="3200" dirty="0" smtClean="0">
                <a:latin typeface="Candara" panose="020E0502030303020204" pitchFamily="34" charset="0"/>
              </a:rPr>
              <a:t>A MINIMUM of a 2.0 GPA</a:t>
            </a:r>
          </a:p>
          <a:p>
            <a:pPr marL="514350" indent="-514350" algn="ctr">
              <a:buAutoNum type="arabicPeriod"/>
            </a:pPr>
            <a:r>
              <a:rPr lang="en-US" sz="3200" dirty="0" smtClean="0">
                <a:latin typeface="Candara" panose="020E0502030303020204" pitchFamily="34" charset="0"/>
              </a:rPr>
              <a:t>A MINIMUM of a 67% Completion Rate (Drops)</a:t>
            </a:r>
          </a:p>
          <a:p>
            <a:pPr marL="0" indent="0" algn="ctr">
              <a:buNone/>
            </a:pPr>
            <a:endParaRPr lang="en-US" sz="3200" u="sng" dirty="0" smtClean="0">
              <a:solidFill>
                <a:srgbClr val="FF0000"/>
              </a:solidFill>
              <a:latin typeface="Candara" panose="020E0502030303020204" pitchFamily="34" charset="0"/>
            </a:endParaRPr>
          </a:p>
          <a:p>
            <a:pPr marL="0" indent="0">
              <a:buNone/>
            </a:pPr>
            <a:r>
              <a:rPr lang="en-US" sz="3200" dirty="0" smtClean="0">
                <a:latin typeface="Candara" panose="020E0502030303020204" pitchFamily="34" charset="0"/>
              </a:rPr>
              <a:t>  </a:t>
            </a:r>
            <a:endParaRPr lang="en-US" sz="2400" dirty="0">
              <a:latin typeface="Candara" panose="020E0502030303020204" pitchFamily="34" charset="0"/>
            </a:endParaRPr>
          </a:p>
        </p:txBody>
      </p:sp>
    </p:spTree>
    <p:extLst>
      <p:ext uri="{BB962C8B-B14F-4D97-AF65-F5344CB8AC3E}">
        <p14:creationId xmlns:p14="http://schemas.microsoft.com/office/powerpoint/2010/main" val="14106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156754"/>
            <a:ext cx="11652070" cy="783772"/>
          </a:xfrm>
        </p:spPr>
        <p:style>
          <a:lnRef idx="2">
            <a:schemeClr val="dk1"/>
          </a:lnRef>
          <a:fillRef idx="1">
            <a:schemeClr val="lt1"/>
          </a:fillRef>
          <a:effectRef idx="0">
            <a:schemeClr val="dk1"/>
          </a:effectRef>
          <a:fontRef idx="minor">
            <a:schemeClr val="dk1"/>
          </a:fontRef>
        </p:style>
        <p:txBody>
          <a:bodyPr anchor="ctr">
            <a:normAutofit fontScale="90000"/>
          </a:bodyPr>
          <a:lstStyle/>
          <a:p>
            <a:pPr algn="ctr"/>
            <a:r>
              <a:rPr lang="en-US" sz="5400" dirty="0" smtClean="0">
                <a:latin typeface="Candara" panose="020E0502030303020204" pitchFamily="34" charset="0"/>
              </a:rPr>
              <a:t>What’s Next?</a:t>
            </a:r>
            <a:endParaRPr lang="en-US" sz="5400"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457780"/>
              </p:ext>
            </p:extLst>
          </p:nvPr>
        </p:nvGraphicFramePr>
        <p:xfrm>
          <a:off x="235132" y="1136469"/>
          <a:ext cx="11652069" cy="5290827"/>
        </p:xfrm>
        <a:graphic>
          <a:graphicData uri="http://schemas.openxmlformats.org/drawingml/2006/table">
            <a:tbl>
              <a:tblPr firstRow="1" bandRow="1">
                <a:tableStyleId>{21E4AEA4-8DFA-4A89-87EB-49C32662AFE0}</a:tableStyleId>
              </a:tblPr>
              <a:tblGrid>
                <a:gridCol w="3884023">
                  <a:extLst>
                    <a:ext uri="{9D8B030D-6E8A-4147-A177-3AD203B41FA5}">
                      <a16:colId xmlns:a16="http://schemas.microsoft.com/office/drawing/2014/main" xmlns="" val="293846235"/>
                    </a:ext>
                  </a:extLst>
                </a:gridCol>
                <a:gridCol w="3884023">
                  <a:extLst>
                    <a:ext uri="{9D8B030D-6E8A-4147-A177-3AD203B41FA5}">
                      <a16:colId xmlns:a16="http://schemas.microsoft.com/office/drawing/2014/main" xmlns="" val="2510968617"/>
                    </a:ext>
                  </a:extLst>
                </a:gridCol>
                <a:gridCol w="3884023">
                  <a:extLst>
                    <a:ext uri="{9D8B030D-6E8A-4147-A177-3AD203B41FA5}">
                      <a16:colId xmlns:a16="http://schemas.microsoft.com/office/drawing/2014/main" xmlns="" val="2496734542"/>
                    </a:ext>
                  </a:extLst>
                </a:gridCol>
              </a:tblGrid>
              <a:tr h="718866">
                <a:tc>
                  <a:txBody>
                    <a:bodyPr/>
                    <a:lstStyle/>
                    <a:p>
                      <a:pPr algn="ctr"/>
                      <a:r>
                        <a:rPr lang="en-US" dirty="0" smtClean="0">
                          <a:latin typeface="Candara" panose="020E0502030303020204" pitchFamily="34" charset="0"/>
                        </a:rPr>
                        <a:t>Type of Institution</a:t>
                      </a:r>
                      <a:r>
                        <a:rPr lang="en-US" baseline="0" dirty="0" smtClean="0">
                          <a:latin typeface="Candara" panose="020E0502030303020204" pitchFamily="34" charset="0"/>
                        </a:rPr>
                        <a:t> </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Degree Earned</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Occupation Examples</a:t>
                      </a:r>
                      <a:endParaRPr lang="en-US" dirty="0">
                        <a:latin typeface="Candara" panose="020E0502030303020204" pitchFamily="34" charset="0"/>
                      </a:endParaRPr>
                    </a:p>
                  </a:txBody>
                  <a:tcPr/>
                </a:tc>
                <a:extLst>
                  <a:ext uri="{0D108BD9-81ED-4DB2-BD59-A6C34878D82A}">
                    <a16:rowId xmlns:a16="http://schemas.microsoft.com/office/drawing/2014/main" xmlns="" val="3491456054"/>
                  </a:ext>
                </a:extLst>
              </a:tr>
              <a:tr h="1276127">
                <a:tc>
                  <a:txBody>
                    <a:bodyPr/>
                    <a:lstStyle/>
                    <a:p>
                      <a:pPr algn="ctr"/>
                      <a:r>
                        <a:rPr lang="en-US" sz="2000" dirty="0" smtClean="0">
                          <a:latin typeface="Candara" panose="020E0502030303020204" pitchFamily="34" charset="0"/>
                        </a:rPr>
                        <a:t>Public</a:t>
                      </a:r>
                      <a:r>
                        <a:rPr lang="en-US" sz="2000" baseline="0" dirty="0" smtClean="0">
                          <a:latin typeface="Candara" panose="020E0502030303020204" pitchFamily="34" charset="0"/>
                        </a:rPr>
                        <a:t> Two-Year Community Colleges (For those students that will not leave CRCA with an associates degree)</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Associates Degree or Technical</a:t>
                      </a:r>
                      <a:r>
                        <a:rPr lang="en-US" sz="2000" baseline="0" dirty="0" smtClean="0">
                          <a:latin typeface="Candara" panose="020E0502030303020204" pitchFamily="34" charset="0"/>
                        </a:rPr>
                        <a:t> Certificate</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Dental Hygiene,</a:t>
                      </a:r>
                      <a:r>
                        <a:rPr lang="en-US" sz="2000" baseline="0" dirty="0" smtClean="0">
                          <a:latin typeface="Candara" panose="020E0502030303020204" pitchFamily="34" charset="0"/>
                        </a:rPr>
                        <a:t> Auto Repair, Welding,  Nursing, etc..</a:t>
                      </a:r>
                      <a:endParaRPr lang="en-US" sz="2000" dirty="0">
                        <a:latin typeface="Candara" panose="020E0502030303020204" pitchFamily="34" charset="0"/>
                      </a:endParaRPr>
                    </a:p>
                  </a:txBody>
                  <a:tcPr/>
                </a:tc>
                <a:extLst>
                  <a:ext uri="{0D108BD9-81ED-4DB2-BD59-A6C34878D82A}">
                    <a16:rowId xmlns:a16="http://schemas.microsoft.com/office/drawing/2014/main" xmlns="" val="2595644348"/>
                  </a:ext>
                </a:extLst>
              </a:tr>
              <a:tr h="979354">
                <a:tc>
                  <a:txBody>
                    <a:bodyPr/>
                    <a:lstStyle/>
                    <a:p>
                      <a:pPr algn="ctr"/>
                      <a:r>
                        <a:rPr lang="en-US" sz="2000" dirty="0" smtClean="0">
                          <a:latin typeface="Candara" panose="020E0502030303020204" pitchFamily="34" charset="0"/>
                        </a:rPr>
                        <a:t>Public Universities</a:t>
                      </a:r>
                      <a:r>
                        <a:rPr lang="en-US" sz="2000" baseline="0" dirty="0" smtClean="0">
                          <a:latin typeface="Candara" panose="020E0502030303020204" pitchFamily="34" charset="0"/>
                        </a:rPr>
                        <a:t> </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Bachelors Degree</a:t>
                      </a:r>
                    </a:p>
                    <a:p>
                      <a:pPr algn="ctr"/>
                      <a:r>
                        <a:rPr lang="en-US" sz="2000" dirty="0" smtClean="0">
                          <a:latin typeface="Candara" panose="020E0502030303020204" pitchFamily="34" charset="0"/>
                        </a:rPr>
                        <a:t>Masters Degree</a:t>
                      </a:r>
                    </a:p>
                    <a:p>
                      <a:pPr algn="ctr"/>
                      <a:r>
                        <a:rPr lang="en-US" sz="2000" dirty="0" smtClean="0">
                          <a:latin typeface="Candara" panose="020E0502030303020204" pitchFamily="34" charset="0"/>
                        </a:rPr>
                        <a:t>Professional/Doctoral</a:t>
                      </a:r>
                      <a:r>
                        <a:rPr lang="en-US" sz="2000" baseline="0" dirty="0" smtClean="0">
                          <a:latin typeface="Candara" panose="020E0502030303020204" pitchFamily="34" charset="0"/>
                        </a:rPr>
                        <a:t> Degree</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Engineer, Architect, Educator, Physical Therapist, Lawyer, Doctor, College</a:t>
                      </a:r>
                      <a:r>
                        <a:rPr lang="en-US" sz="2000" baseline="0" dirty="0" smtClean="0">
                          <a:latin typeface="Candara" panose="020E0502030303020204" pitchFamily="34" charset="0"/>
                        </a:rPr>
                        <a:t> Professor</a:t>
                      </a:r>
                      <a:endParaRPr lang="en-US" sz="2000" dirty="0">
                        <a:latin typeface="Candara" panose="020E0502030303020204" pitchFamily="34" charset="0"/>
                      </a:endParaRPr>
                    </a:p>
                  </a:txBody>
                  <a:tcPr/>
                </a:tc>
                <a:extLst>
                  <a:ext uri="{0D108BD9-81ED-4DB2-BD59-A6C34878D82A}">
                    <a16:rowId xmlns:a16="http://schemas.microsoft.com/office/drawing/2014/main" xmlns="" val="1236020737"/>
                  </a:ext>
                </a:extLst>
              </a:tr>
              <a:tr h="1276127">
                <a:tc>
                  <a:txBody>
                    <a:bodyPr/>
                    <a:lstStyle/>
                    <a:p>
                      <a:pPr algn="ctr"/>
                      <a:r>
                        <a:rPr lang="en-US" sz="2000" dirty="0" smtClean="0">
                          <a:latin typeface="Candara" panose="020E0502030303020204" pitchFamily="34" charset="0"/>
                        </a:rPr>
                        <a:t>Private Universities</a:t>
                      </a:r>
                      <a:r>
                        <a:rPr lang="en-US" sz="2000" baseline="0" dirty="0" smtClean="0">
                          <a:latin typeface="Candara" panose="020E0502030303020204" pitchFamily="34" charset="0"/>
                        </a:rPr>
                        <a:t> </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Same as Public</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Same as Public-They may offer bigger financial aid packages to student who go</a:t>
                      </a:r>
                      <a:r>
                        <a:rPr lang="en-US" sz="2000" baseline="0" dirty="0" smtClean="0">
                          <a:latin typeface="Candara" panose="020E0502030303020204" pitchFamily="34" charset="0"/>
                        </a:rPr>
                        <a:t> to these schools.</a:t>
                      </a:r>
                      <a:endParaRPr lang="en-US" sz="2000" dirty="0">
                        <a:latin typeface="Candara" panose="020E0502030303020204" pitchFamily="34" charset="0"/>
                      </a:endParaRPr>
                    </a:p>
                  </a:txBody>
                  <a:tcPr/>
                </a:tc>
                <a:extLst>
                  <a:ext uri="{0D108BD9-81ED-4DB2-BD59-A6C34878D82A}">
                    <a16:rowId xmlns:a16="http://schemas.microsoft.com/office/drawing/2014/main" xmlns="" val="4254700333"/>
                  </a:ext>
                </a:extLst>
              </a:tr>
              <a:tr h="979354">
                <a:tc>
                  <a:txBody>
                    <a:bodyPr/>
                    <a:lstStyle/>
                    <a:p>
                      <a:pPr algn="ctr"/>
                      <a:r>
                        <a:rPr lang="en-US" sz="2000" dirty="0" smtClean="0">
                          <a:latin typeface="Candara" panose="020E0502030303020204" pitchFamily="34" charset="0"/>
                        </a:rPr>
                        <a:t>Technical Colleges </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Technical Certificate</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Automotive technology Software applications Radiology technician</a:t>
                      </a:r>
                      <a:endParaRPr lang="en-US" sz="2000" dirty="0">
                        <a:latin typeface="Candara" panose="020E0502030303020204" pitchFamily="34" charset="0"/>
                      </a:endParaRPr>
                    </a:p>
                  </a:txBody>
                  <a:tcPr/>
                </a:tc>
                <a:extLst>
                  <a:ext uri="{0D108BD9-81ED-4DB2-BD59-A6C34878D82A}">
                    <a16:rowId xmlns:a16="http://schemas.microsoft.com/office/drawing/2014/main" xmlns="" val="2366338889"/>
                  </a:ext>
                </a:extLst>
              </a:tr>
            </a:tbl>
          </a:graphicData>
        </a:graphic>
      </p:graphicFrame>
    </p:spTree>
    <p:extLst>
      <p:ext uri="{BB962C8B-B14F-4D97-AF65-F5344CB8AC3E}">
        <p14:creationId xmlns:p14="http://schemas.microsoft.com/office/powerpoint/2010/main" val="273560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What do Colleges Look At?</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4"/>
            <a:ext cx="11064240" cy="3383280"/>
          </a:xfrm>
        </p:spPr>
        <p:txBody>
          <a:bodyPr>
            <a:normAutofit fontScale="70000" lnSpcReduction="20000"/>
          </a:bodyPr>
          <a:lstStyle/>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Grades/GPA/Class Rank </a:t>
            </a:r>
            <a:endParaRPr lang="en-US" sz="3200" b="1" dirty="0" smtClean="0">
              <a:latin typeface="Candara" panose="020E0502030303020204" pitchFamily="34" charset="0"/>
            </a:endParaRPr>
          </a:p>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Courses </a:t>
            </a:r>
            <a:endParaRPr lang="en-US" sz="3200" b="1" dirty="0" smtClean="0">
              <a:latin typeface="Candara" panose="020E0502030303020204" pitchFamily="34" charset="0"/>
            </a:endParaRPr>
          </a:p>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Test scores </a:t>
            </a:r>
            <a:r>
              <a:rPr lang="en-US" sz="3200" b="1" dirty="0" smtClean="0">
                <a:latin typeface="Candara" panose="020E0502030303020204" pitchFamily="34" charset="0"/>
              </a:rPr>
              <a:t>(SAT/ACT)</a:t>
            </a:r>
          </a:p>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Essays </a:t>
            </a:r>
            <a:endParaRPr lang="en-US" sz="3200" b="1" dirty="0" smtClean="0">
              <a:latin typeface="Candara" panose="020E0502030303020204" pitchFamily="34" charset="0"/>
            </a:endParaRPr>
          </a:p>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Letters of recommendation (some will) </a:t>
            </a:r>
            <a:endParaRPr lang="en-US" sz="3200" b="1" dirty="0" smtClean="0">
              <a:latin typeface="Candara" panose="020E0502030303020204" pitchFamily="34" charset="0"/>
            </a:endParaRPr>
          </a:p>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Extracurricular activities, awards, volunteer hours </a:t>
            </a:r>
            <a:endParaRPr lang="en-US" sz="3200" b="1" dirty="0" smtClean="0">
              <a:latin typeface="Candara" panose="020E0502030303020204" pitchFamily="34" charset="0"/>
            </a:endParaRPr>
          </a:p>
          <a:p>
            <a:pPr marL="0" indent="0">
              <a:buNone/>
            </a:pPr>
            <a:r>
              <a:rPr lang="en-US" sz="3200" b="1" dirty="0" smtClean="0">
                <a:latin typeface="Candara" panose="020E0502030303020204" pitchFamily="34" charset="0"/>
              </a:rPr>
              <a:t>⬜ </a:t>
            </a:r>
            <a:r>
              <a:rPr lang="en-US" sz="3200" b="1" dirty="0">
                <a:latin typeface="Candara" panose="020E0502030303020204" pitchFamily="34" charset="0"/>
              </a:rPr>
              <a:t>Employment</a:t>
            </a:r>
            <a:endParaRPr lang="en-US" sz="2800" b="1" dirty="0">
              <a:solidFill>
                <a:srgbClr val="FF0000"/>
              </a:solidFill>
              <a:latin typeface="Candara" panose="020E0502030303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5608863"/>
            <a:ext cx="11064240" cy="1074420"/>
          </a:xfrm>
          <a:prstGeom prst="rect">
            <a:avLst/>
          </a:prstGeom>
        </p:spPr>
      </p:pic>
    </p:spTree>
    <p:extLst>
      <p:ext uri="{BB962C8B-B14F-4D97-AF65-F5344CB8AC3E}">
        <p14:creationId xmlns:p14="http://schemas.microsoft.com/office/powerpoint/2010/main" val="351073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Students need to take the SAT!!!</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985553"/>
            <a:ext cx="11064240" cy="4611189"/>
          </a:xfrm>
        </p:spPr>
        <p:txBody>
          <a:bodyPr>
            <a:normAutofit fontScale="92500" lnSpcReduction="10000"/>
          </a:bodyPr>
          <a:lstStyle/>
          <a:p>
            <a:pPr marL="0" indent="0">
              <a:buNone/>
            </a:pPr>
            <a:endParaRPr lang="en-US" sz="2800" dirty="0" smtClean="0">
              <a:latin typeface="Candara" panose="020E0502030303020204" pitchFamily="34" charset="0"/>
            </a:endParaRPr>
          </a:p>
          <a:p>
            <a:pPr marL="0" indent="0">
              <a:buNone/>
            </a:pPr>
            <a:endParaRPr lang="en-US" sz="2800" dirty="0">
              <a:latin typeface="Candara" panose="020E0502030303020204" pitchFamily="34" charset="0"/>
            </a:endParaRPr>
          </a:p>
          <a:p>
            <a:pPr marL="0" indent="0">
              <a:buNone/>
            </a:pPr>
            <a:endParaRPr lang="en-US" sz="2800" dirty="0" smtClean="0">
              <a:latin typeface="Candara" panose="020E0502030303020204" pitchFamily="34" charset="0"/>
            </a:endParaRPr>
          </a:p>
          <a:p>
            <a:pPr marL="0" indent="0">
              <a:buNone/>
            </a:pPr>
            <a:endParaRPr lang="en-US" sz="2800" dirty="0">
              <a:latin typeface="Candara" panose="020E0502030303020204" pitchFamily="34" charset="0"/>
            </a:endParaRPr>
          </a:p>
          <a:p>
            <a:pPr marL="0" indent="0">
              <a:buNone/>
            </a:pPr>
            <a:endParaRPr lang="en-US" sz="2800" dirty="0" smtClean="0">
              <a:latin typeface="Candara" panose="020E0502030303020204" pitchFamily="34" charset="0"/>
            </a:endParaRPr>
          </a:p>
          <a:p>
            <a:pPr marL="0" indent="0">
              <a:buNone/>
            </a:pPr>
            <a:endParaRPr lang="en-US" sz="2800" dirty="0">
              <a:latin typeface="Candara" panose="020E0502030303020204" pitchFamily="34" charset="0"/>
            </a:endParaRPr>
          </a:p>
          <a:p>
            <a:pPr marL="0" indent="0" algn="ctr">
              <a:buNone/>
            </a:pPr>
            <a:r>
              <a:rPr lang="en-US" sz="2800" dirty="0" smtClean="0">
                <a:latin typeface="Candara" panose="020E0502030303020204" pitchFamily="34" charset="0"/>
              </a:rPr>
              <a:t>*Students have to take the SAT or ACT in order to go to College!!! I have resources available in the Go Center or on my website to help you study!</a:t>
            </a:r>
            <a:endParaRPr lang="en-US" sz="2800" dirty="0">
              <a:latin typeface="Candara" panose="020E05020303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2096084"/>
              </p:ext>
            </p:extLst>
          </p:nvPr>
        </p:nvGraphicFramePr>
        <p:xfrm>
          <a:off x="822960" y="1985553"/>
          <a:ext cx="11064240" cy="2966720"/>
        </p:xfrm>
        <a:graphic>
          <a:graphicData uri="http://schemas.openxmlformats.org/drawingml/2006/table">
            <a:tbl>
              <a:tblPr firstRow="1" bandRow="1">
                <a:tableStyleId>{93296810-A885-4BE3-A3E7-6D5BEEA58F35}</a:tableStyleId>
              </a:tblPr>
              <a:tblGrid>
                <a:gridCol w="5603966">
                  <a:extLst>
                    <a:ext uri="{9D8B030D-6E8A-4147-A177-3AD203B41FA5}">
                      <a16:colId xmlns:a16="http://schemas.microsoft.com/office/drawing/2014/main" xmlns="" val="4067307346"/>
                    </a:ext>
                  </a:extLst>
                </a:gridCol>
                <a:gridCol w="5460274">
                  <a:extLst>
                    <a:ext uri="{9D8B030D-6E8A-4147-A177-3AD203B41FA5}">
                      <a16:colId xmlns:a16="http://schemas.microsoft.com/office/drawing/2014/main" xmlns="" val="1807361295"/>
                    </a:ext>
                  </a:extLst>
                </a:gridCol>
              </a:tblGrid>
              <a:tr h="370840">
                <a:tc>
                  <a:txBody>
                    <a:bodyPr/>
                    <a:lstStyle/>
                    <a:p>
                      <a:pPr algn="ctr"/>
                      <a:r>
                        <a:rPr lang="en-US" dirty="0" smtClean="0">
                          <a:latin typeface="Candara" panose="020E0502030303020204" pitchFamily="34" charset="0"/>
                        </a:rPr>
                        <a:t>Registration Deadline</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 Test Date:</a:t>
                      </a:r>
                      <a:endParaRPr lang="en-US" dirty="0">
                        <a:latin typeface="Candara" panose="020E0502030303020204" pitchFamily="34" charset="0"/>
                      </a:endParaRPr>
                    </a:p>
                  </a:txBody>
                  <a:tcPr/>
                </a:tc>
                <a:extLst>
                  <a:ext uri="{0D108BD9-81ED-4DB2-BD59-A6C34878D82A}">
                    <a16:rowId xmlns:a16="http://schemas.microsoft.com/office/drawing/2014/main" xmlns="" val="3577328889"/>
                  </a:ext>
                </a:extLst>
              </a:tr>
              <a:tr h="370840">
                <a:tc>
                  <a:txBody>
                    <a:bodyPr/>
                    <a:lstStyle/>
                    <a:p>
                      <a:pPr algn="ctr"/>
                      <a:r>
                        <a:rPr lang="en-US" dirty="0" smtClean="0">
                          <a:latin typeface="Candara" panose="020E0502030303020204" pitchFamily="34" charset="0"/>
                        </a:rPr>
                        <a:t>September</a:t>
                      </a:r>
                      <a:r>
                        <a:rPr lang="en-US" baseline="0" dirty="0" smtClean="0">
                          <a:latin typeface="Candara" panose="020E0502030303020204" pitchFamily="34" charset="0"/>
                        </a:rPr>
                        <a:t> 8</a:t>
                      </a:r>
                      <a:r>
                        <a:rPr lang="en-US" baseline="30000" dirty="0" smtClean="0">
                          <a:latin typeface="Candara" panose="020E0502030303020204" pitchFamily="34" charset="0"/>
                        </a:rPr>
                        <a:t>th</a:t>
                      </a:r>
                      <a:r>
                        <a:rPr lang="en-US" baseline="0" dirty="0" smtClean="0">
                          <a:latin typeface="Candara" panose="020E0502030303020204" pitchFamily="34" charset="0"/>
                        </a:rPr>
                        <a:t> </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October</a:t>
                      </a:r>
                      <a:r>
                        <a:rPr lang="en-US" baseline="0" dirty="0" smtClean="0">
                          <a:latin typeface="Candara" panose="020E0502030303020204" pitchFamily="34" charset="0"/>
                        </a:rPr>
                        <a:t> 7th</a:t>
                      </a:r>
                      <a:endParaRPr lang="en-US" dirty="0">
                        <a:latin typeface="Candara" panose="020E0502030303020204" pitchFamily="34" charset="0"/>
                      </a:endParaRPr>
                    </a:p>
                  </a:txBody>
                  <a:tcPr/>
                </a:tc>
                <a:extLst>
                  <a:ext uri="{0D108BD9-81ED-4DB2-BD59-A6C34878D82A}">
                    <a16:rowId xmlns:a16="http://schemas.microsoft.com/office/drawing/2014/main" xmlns="" val="858422774"/>
                  </a:ext>
                </a:extLst>
              </a:tr>
              <a:tr h="370840">
                <a:tc>
                  <a:txBody>
                    <a:bodyPr/>
                    <a:lstStyle/>
                    <a:p>
                      <a:pPr algn="ctr"/>
                      <a:r>
                        <a:rPr lang="en-US" dirty="0" smtClean="0">
                          <a:latin typeface="Candara" panose="020E0502030303020204" pitchFamily="34" charset="0"/>
                        </a:rPr>
                        <a:t>October</a:t>
                      </a:r>
                      <a:r>
                        <a:rPr lang="en-US" baseline="0" dirty="0" smtClean="0">
                          <a:latin typeface="Candara" panose="020E0502030303020204" pitchFamily="34" charset="0"/>
                        </a:rPr>
                        <a:t> 5</a:t>
                      </a:r>
                      <a:r>
                        <a:rPr lang="en-US" baseline="30000" dirty="0" smtClean="0">
                          <a:latin typeface="Candara" panose="020E0502030303020204" pitchFamily="34" charset="0"/>
                        </a:rPr>
                        <a:t>th</a:t>
                      </a:r>
                      <a:r>
                        <a:rPr lang="en-US" baseline="0" dirty="0" smtClean="0">
                          <a:latin typeface="Candara" panose="020E0502030303020204" pitchFamily="34" charset="0"/>
                        </a:rPr>
                        <a:t> </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November</a:t>
                      </a:r>
                      <a:r>
                        <a:rPr lang="en-US" baseline="0" dirty="0" smtClean="0">
                          <a:latin typeface="Candara" panose="020E0502030303020204" pitchFamily="34" charset="0"/>
                        </a:rPr>
                        <a:t> 4th</a:t>
                      </a:r>
                      <a:endParaRPr lang="en-US" dirty="0">
                        <a:latin typeface="Candara" panose="020E0502030303020204" pitchFamily="34" charset="0"/>
                      </a:endParaRPr>
                    </a:p>
                  </a:txBody>
                  <a:tcPr/>
                </a:tc>
                <a:extLst>
                  <a:ext uri="{0D108BD9-81ED-4DB2-BD59-A6C34878D82A}">
                    <a16:rowId xmlns:a16="http://schemas.microsoft.com/office/drawing/2014/main" xmlns="" val="73985979"/>
                  </a:ext>
                </a:extLst>
              </a:tr>
              <a:tr h="370840">
                <a:tc>
                  <a:txBody>
                    <a:bodyPr/>
                    <a:lstStyle/>
                    <a:p>
                      <a:pPr algn="ctr"/>
                      <a:r>
                        <a:rPr lang="en-US" dirty="0" smtClean="0">
                          <a:latin typeface="Candara" panose="020E0502030303020204" pitchFamily="34" charset="0"/>
                        </a:rPr>
                        <a:t>November 2</a:t>
                      </a:r>
                      <a:r>
                        <a:rPr lang="en-US" baseline="30000" dirty="0" smtClean="0">
                          <a:latin typeface="Candara" panose="020E0502030303020204" pitchFamily="34" charset="0"/>
                        </a:rPr>
                        <a:t>nd</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December 2</a:t>
                      </a:r>
                      <a:r>
                        <a:rPr lang="en-US" baseline="30000" dirty="0" smtClean="0">
                          <a:latin typeface="Candara" panose="020E0502030303020204" pitchFamily="34" charset="0"/>
                        </a:rPr>
                        <a:t>nd</a:t>
                      </a:r>
                      <a:endParaRPr lang="en-US" dirty="0" smtClean="0">
                        <a:latin typeface="Candara" panose="020E0502030303020204" pitchFamily="34" charset="0"/>
                      </a:endParaRPr>
                    </a:p>
                  </a:txBody>
                  <a:tcPr/>
                </a:tc>
                <a:extLst>
                  <a:ext uri="{0D108BD9-81ED-4DB2-BD59-A6C34878D82A}">
                    <a16:rowId xmlns:a16="http://schemas.microsoft.com/office/drawing/2014/main" xmlns="" val="2712949584"/>
                  </a:ext>
                </a:extLst>
              </a:tr>
              <a:tr h="370840">
                <a:tc gridSpan="2">
                  <a:txBody>
                    <a:bodyPr/>
                    <a:lstStyle/>
                    <a:p>
                      <a:pPr algn="ctr"/>
                      <a:r>
                        <a:rPr lang="en-US" dirty="0" smtClean="0">
                          <a:latin typeface="Candara" panose="020E0502030303020204" pitchFamily="34" charset="0"/>
                        </a:rPr>
                        <a:t>At This Point, YOU SHOULD HAVE ALREADY TAKEN THE EXAM AT LEAST ONCE!!!  </a:t>
                      </a:r>
                      <a:endParaRPr lang="en-US" dirty="0">
                        <a:latin typeface="Candara" panose="020E0502030303020204" pitchFamily="34" charset="0"/>
                      </a:endParaRPr>
                    </a:p>
                  </a:txBody>
                  <a:tcPr>
                    <a:solidFill>
                      <a:srgbClr val="FFFF00"/>
                    </a:solidFill>
                  </a:tcPr>
                </a:tc>
                <a:tc hMerge="1">
                  <a:txBody>
                    <a:bodyPr/>
                    <a:lstStyle/>
                    <a:p>
                      <a:pPr algn="ctr"/>
                      <a:endParaRPr lang="en-US" dirty="0">
                        <a:latin typeface="Candara" panose="020E0502030303020204" pitchFamily="34" charset="0"/>
                      </a:endParaRPr>
                    </a:p>
                  </a:txBody>
                  <a:tcPr/>
                </a:tc>
                <a:extLst>
                  <a:ext uri="{0D108BD9-81ED-4DB2-BD59-A6C34878D82A}">
                    <a16:rowId xmlns:a16="http://schemas.microsoft.com/office/drawing/2014/main" xmlns="" val="141289391"/>
                  </a:ext>
                </a:extLst>
              </a:tr>
              <a:tr h="370840">
                <a:tc>
                  <a:txBody>
                    <a:bodyPr/>
                    <a:lstStyle/>
                    <a:p>
                      <a:pPr algn="ctr"/>
                      <a:r>
                        <a:rPr lang="en-US" dirty="0" smtClean="0">
                          <a:latin typeface="Candara" panose="020E0502030303020204" pitchFamily="34" charset="0"/>
                        </a:rPr>
                        <a:t>February</a:t>
                      </a:r>
                      <a:r>
                        <a:rPr lang="en-US" baseline="0" dirty="0" smtClean="0">
                          <a:latin typeface="Candara" panose="020E0502030303020204" pitchFamily="34" charset="0"/>
                        </a:rPr>
                        <a:t> 9</a:t>
                      </a:r>
                      <a:r>
                        <a:rPr lang="en-US" baseline="30000" dirty="0" smtClean="0">
                          <a:latin typeface="Candara" panose="020E0502030303020204" pitchFamily="34" charset="0"/>
                        </a:rPr>
                        <a:t>th</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March</a:t>
                      </a:r>
                      <a:r>
                        <a:rPr lang="en-US" baseline="0" dirty="0" smtClean="0">
                          <a:latin typeface="Candara" panose="020E0502030303020204" pitchFamily="34" charset="0"/>
                        </a:rPr>
                        <a:t> 10</a:t>
                      </a:r>
                      <a:r>
                        <a:rPr lang="en-US" baseline="30000" dirty="0" smtClean="0">
                          <a:latin typeface="Candara" panose="020E0502030303020204" pitchFamily="34" charset="0"/>
                        </a:rPr>
                        <a:t>th</a:t>
                      </a:r>
                      <a:endParaRPr lang="en-US" dirty="0">
                        <a:latin typeface="Candara" panose="020E0502030303020204" pitchFamily="34" charset="0"/>
                      </a:endParaRPr>
                    </a:p>
                  </a:txBody>
                  <a:tcPr/>
                </a:tc>
                <a:extLst>
                  <a:ext uri="{0D108BD9-81ED-4DB2-BD59-A6C34878D82A}">
                    <a16:rowId xmlns:a16="http://schemas.microsoft.com/office/drawing/2014/main" xmlns="" val="2962502358"/>
                  </a:ext>
                </a:extLst>
              </a:tr>
              <a:tr h="370840">
                <a:tc>
                  <a:txBody>
                    <a:bodyPr/>
                    <a:lstStyle/>
                    <a:p>
                      <a:pPr algn="ctr"/>
                      <a:r>
                        <a:rPr lang="en-US" dirty="0" smtClean="0">
                          <a:latin typeface="Candara" panose="020E0502030303020204" pitchFamily="34" charset="0"/>
                        </a:rPr>
                        <a:t>April</a:t>
                      </a:r>
                      <a:r>
                        <a:rPr lang="en-US" baseline="0" dirty="0" smtClean="0">
                          <a:latin typeface="Candara" panose="020E0502030303020204" pitchFamily="34" charset="0"/>
                        </a:rPr>
                        <a:t> 6</a:t>
                      </a:r>
                      <a:r>
                        <a:rPr lang="en-US" baseline="30000" dirty="0" smtClean="0">
                          <a:latin typeface="Candara" panose="020E0502030303020204" pitchFamily="34" charset="0"/>
                        </a:rPr>
                        <a:t>th</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May 5th </a:t>
                      </a:r>
                      <a:endParaRPr lang="en-US" dirty="0">
                        <a:latin typeface="Candara" panose="020E0502030303020204" pitchFamily="34" charset="0"/>
                      </a:endParaRPr>
                    </a:p>
                  </a:txBody>
                  <a:tcPr/>
                </a:tc>
                <a:extLst>
                  <a:ext uri="{0D108BD9-81ED-4DB2-BD59-A6C34878D82A}">
                    <a16:rowId xmlns:a16="http://schemas.microsoft.com/office/drawing/2014/main" xmlns="" val="2210037605"/>
                  </a:ext>
                </a:extLst>
              </a:tr>
              <a:tr h="370840">
                <a:tc>
                  <a:txBody>
                    <a:bodyPr/>
                    <a:lstStyle/>
                    <a:p>
                      <a:pPr algn="ctr"/>
                      <a:r>
                        <a:rPr lang="en-US" dirty="0" smtClean="0">
                          <a:latin typeface="Candara" panose="020E0502030303020204" pitchFamily="34" charset="0"/>
                        </a:rPr>
                        <a:t>May 3</a:t>
                      </a:r>
                      <a:r>
                        <a:rPr lang="en-US" baseline="30000" dirty="0" smtClean="0">
                          <a:latin typeface="Candara" panose="020E0502030303020204" pitchFamily="34" charset="0"/>
                        </a:rPr>
                        <a:t>rd</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June</a:t>
                      </a:r>
                      <a:r>
                        <a:rPr lang="en-US" baseline="0" dirty="0" smtClean="0">
                          <a:latin typeface="Candara" panose="020E0502030303020204" pitchFamily="34" charset="0"/>
                        </a:rPr>
                        <a:t> 2</a:t>
                      </a:r>
                      <a:r>
                        <a:rPr lang="en-US" baseline="30000" dirty="0" smtClean="0">
                          <a:latin typeface="Candara" panose="020E0502030303020204" pitchFamily="34" charset="0"/>
                        </a:rPr>
                        <a:t>nd</a:t>
                      </a:r>
                      <a:endParaRPr lang="en-US" baseline="0" dirty="0" smtClean="0">
                        <a:latin typeface="Candara" panose="020E0502030303020204" pitchFamily="34" charset="0"/>
                      </a:endParaRPr>
                    </a:p>
                  </a:txBody>
                  <a:tcPr/>
                </a:tc>
                <a:extLst>
                  <a:ext uri="{0D108BD9-81ED-4DB2-BD59-A6C34878D82A}">
                    <a16:rowId xmlns:a16="http://schemas.microsoft.com/office/drawing/2014/main" xmlns="" val="2405741559"/>
                  </a:ext>
                </a:extLst>
              </a:tr>
            </a:tbl>
          </a:graphicData>
        </a:graphic>
      </p:graphicFrame>
    </p:spTree>
    <p:extLst>
      <p:ext uri="{BB962C8B-B14F-4D97-AF65-F5344CB8AC3E}">
        <p14:creationId xmlns:p14="http://schemas.microsoft.com/office/powerpoint/2010/main" val="349342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9634"/>
            <a:ext cx="11064240" cy="1423852"/>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5400" dirty="0" smtClean="0">
                <a:latin typeface="Candara" panose="020E0502030303020204" pitchFamily="34" charset="0"/>
              </a:rPr>
              <a:t>Or, They need to take the ACT!!!</a:t>
            </a:r>
            <a:endParaRPr lang="en-US" sz="5400" dirty="0">
              <a:latin typeface="Candara" panose="020E0502030303020204" pitchFamily="34" charset="0"/>
            </a:endParaRPr>
          </a:p>
        </p:txBody>
      </p:sp>
      <p:sp>
        <p:nvSpPr>
          <p:cNvPr id="3" name="Content Placeholder 2"/>
          <p:cNvSpPr>
            <a:spLocks noGrp="1"/>
          </p:cNvSpPr>
          <p:nvPr>
            <p:ph idx="1"/>
          </p:nvPr>
        </p:nvSpPr>
        <p:spPr>
          <a:xfrm>
            <a:off x="822960" y="1763487"/>
            <a:ext cx="11064240" cy="4833256"/>
          </a:xfrm>
        </p:spPr>
        <p:txBody>
          <a:bodyPr>
            <a:normAutofit fontScale="85000" lnSpcReduction="20000"/>
          </a:bodyPr>
          <a:lstStyle/>
          <a:p>
            <a:pPr marL="0" indent="0" algn="ctr">
              <a:buNone/>
            </a:pPr>
            <a:endParaRPr lang="en-US" sz="3000" dirty="0">
              <a:latin typeface="Candara" panose="020E0502030303020204" pitchFamily="34" charset="0"/>
            </a:endParaRPr>
          </a:p>
          <a:p>
            <a:pPr marL="0" indent="0" algn="ctr">
              <a:buNone/>
            </a:pPr>
            <a:endParaRPr lang="en-US" sz="3000" dirty="0" smtClean="0">
              <a:latin typeface="Candara" panose="020E0502030303020204" pitchFamily="34" charset="0"/>
            </a:endParaRPr>
          </a:p>
          <a:p>
            <a:pPr marL="0" indent="0">
              <a:buNone/>
            </a:pPr>
            <a:endParaRPr lang="en-US" sz="2800" dirty="0">
              <a:latin typeface="Candara" panose="020E0502030303020204" pitchFamily="34" charset="0"/>
            </a:endParaRPr>
          </a:p>
          <a:p>
            <a:pPr marL="0" indent="0">
              <a:buNone/>
            </a:pPr>
            <a:endParaRPr lang="en-US" sz="2800" dirty="0" smtClean="0">
              <a:latin typeface="Candara" panose="020E0502030303020204" pitchFamily="34" charset="0"/>
            </a:endParaRPr>
          </a:p>
          <a:p>
            <a:pPr marL="0" indent="0">
              <a:buNone/>
            </a:pPr>
            <a:endParaRPr lang="en-US" sz="2800" dirty="0">
              <a:latin typeface="Candara" panose="020E0502030303020204" pitchFamily="34" charset="0"/>
            </a:endParaRPr>
          </a:p>
          <a:p>
            <a:pPr marL="0" indent="0">
              <a:buNone/>
            </a:pPr>
            <a:endParaRPr lang="en-US" sz="2800" dirty="0" smtClean="0">
              <a:latin typeface="Candara" panose="020E0502030303020204" pitchFamily="34" charset="0"/>
            </a:endParaRPr>
          </a:p>
          <a:p>
            <a:pPr marL="0" indent="0">
              <a:buNone/>
            </a:pPr>
            <a:endParaRPr lang="en-US" sz="2600" dirty="0">
              <a:latin typeface="Candara" panose="020E0502030303020204" pitchFamily="34" charset="0"/>
            </a:endParaRPr>
          </a:p>
          <a:p>
            <a:pPr marL="0" indent="0" algn="ctr">
              <a:buNone/>
            </a:pPr>
            <a:r>
              <a:rPr lang="en-US" sz="2600" dirty="0" smtClean="0">
                <a:latin typeface="Candara" panose="020E0502030303020204" pitchFamily="34" charset="0"/>
              </a:rPr>
              <a:t>*</a:t>
            </a:r>
          </a:p>
          <a:p>
            <a:pPr marL="0" indent="0" algn="ctr">
              <a:buNone/>
            </a:pPr>
            <a:r>
              <a:rPr lang="en-US" sz="2600" dirty="0" smtClean="0">
                <a:latin typeface="Candara" panose="020E0502030303020204" pitchFamily="34" charset="0"/>
              </a:rPr>
              <a:t>Students have to take the SAT or ACT in order to go to College!!! I have resources available in the Go Center or on my website to help you study!</a:t>
            </a:r>
            <a:endParaRPr lang="en-US" sz="2600" dirty="0">
              <a:latin typeface="Candara" panose="020E05020303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75934091"/>
              </p:ext>
            </p:extLst>
          </p:nvPr>
        </p:nvGraphicFramePr>
        <p:xfrm>
          <a:off x="822960" y="2104328"/>
          <a:ext cx="11064240" cy="3355946"/>
        </p:xfrm>
        <a:graphic>
          <a:graphicData uri="http://schemas.openxmlformats.org/drawingml/2006/table">
            <a:tbl>
              <a:tblPr firstRow="1" bandRow="1">
                <a:tableStyleId>{93296810-A885-4BE3-A3E7-6D5BEEA58F35}</a:tableStyleId>
              </a:tblPr>
              <a:tblGrid>
                <a:gridCol w="5603966">
                  <a:extLst>
                    <a:ext uri="{9D8B030D-6E8A-4147-A177-3AD203B41FA5}">
                      <a16:colId xmlns:a16="http://schemas.microsoft.com/office/drawing/2014/main" xmlns="" val="4067307346"/>
                    </a:ext>
                  </a:extLst>
                </a:gridCol>
                <a:gridCol w="5460274">
                  <a:extLst>
                    <a:ext uri="{9D8B030D-6E8A-4147-A177-3AD203B41FA5}">
                      <a16:colId xmlns:a16="http://schemas.microsoft.com/office/drawing/2014/main" xmlns="" val="1807361295"/>
                    </a:ext>
                  </a:extLst>
                </a:gridCol>
              </a:tblGrid>
              <a:tr h="370840">
                <a:tc>
                  <a:txBody>
                    <a:bodyPr/>
                    <a:lstStyle/>
                    <a:p>
                      <a:pPr algn="ctr"/>
                      <a:r>
                        <a:rPr lang="en-US" dirty="0" smtClean="0">
                          <a:latin typeface="Candara" panose="020E0502030303020204" pitchFamily="34" charset="0"/>
                        </a:rPr>
                        <a:t>Registration Deadline</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 Test Date:</a:t>
                      </a:r>
                      <a:endParaRPr lang="en-US" dirty="0">
                        <a:latin typeface="Candara" panose="020E0502030303020204" pitchFamily="34" charset="0"/>
                      </a:endParaRPr>
                    </a:p>
                  </a:txBody>
                  <a:tcPr/>
                </a:tc>
                <a:extLst>
                  <a:ext uri="{0D108BD9-81ED-4DB2-BD59-A6C34878D82A}">
                    <a16:rowId xmlns:a16="http://schemas.microsoft.com/office/drawing/2014/main" xmlns="" val="3577328889"/>
                  </a:ext>
                </a:extLst>
              </a:tr>
              <a:tr h="370840">
                <a:tc>
                  <a:txBody>
                    <a:bodyPr/>
                    <a:lstStyle/>
                    <a:p>
                      <a:pPr algn="ctr"/>
                      <a:r>
                        <a:rPr lang="en-US" dirty="0" smtClean="0">
                          <a:latin typeface="Candara" panose="020E0502030303020204" pitchFamily="34" charset="0"/>
                        </a:rPr>
                        <a:t>August 4th</a:t>
                      </a:r>
                      <a:r>
                        <a:rPr lang="en-US" baseline="0" dirty="0" smtClean="0">
                          <a:latin typeface="Candara" panose="020E0502030303020204" pitchFamily="34" charset="0"/>
                        </a:rPr>
                        <a:t> </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September 9</a:t>
                      </a:r>
                      <a:r>
                        <a:rPr lang="en-US" baseline="30000" dirty="0" smtClean="0">
                          <a:latin typeface="Candara" panose="020E0502030303020204" pitchFamily="34" charset="0"/>
                        </a:rPr>
                        <a:t>th</a:t>
                      </a:r>
                      <a:endParaRPr lang="en-US" dirty="0">
                        <a:latin typeface="Candara" panose="020E0502030303020204" pitchFamily="34" charset="0"/>
                      </a:endParaRPr>
                    </a:p>
                  </a:txBody>
                  <a:tcPr/>
                </a:tc>
                <a:extLst>
                  <a:ext uri="{0D108BD9-81ED-4DB2-BD59-A6C34878D82A}">
                    <a16:rowId xmlns:a16="http://schemas.microsoft.com/office/drawing/2014/main" xmlns="" val="858422774"/>
                  </a:ext>
                </a:extLst>
              </a:tr>
              <a:tr h="370840">
                <a:tc>
                  <a:txBody>
                    <a:bodyPr/>
                    <a:lstStyle/>
                    <a:p>
                      <a:pPr algn="ctr"/>
                      <a:r>
                        <a:rPr lang="en-US" dirty="0" smtClean="0">
                          <a:latin typeface="Candara" panose="020E0502030303020204" pitchFamily="34" charset="0"/>
                        </a:rPr>
                        <a:t>September</a:t>
                      </a:r>
                      <a:r>
                        <a:rPr lang="en-US" baseline="0" dirty="0" smtClean="0">
                          <a:latin typeface="Candara" panose="020E0502030303020204" pitchFamily="34" charset="0"/>
                        </a:rPr>
                        <a:t> 22</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October</a:t>
                      </a:r>
                      <a:r>
                        <a:rPr lang="en-US" baseline="0" dirty="0" smtClean="0">
                          <a:latin typeface="Candara" panose="020E0502030303020204" pitchFamily="34" charset="0"/>
                        </a:rPr>
                        <a:t> 28</a:t>
                      </a:r>
                      <a:r>
                        <a:rPr lang="en-US" baseline="30000" dirty="0" smtClean="0">
                          <a:latin typeface="Candara" panose="020E0502030303020204" pitchFamily="34" charset="0"/>
                        </a:rPr>
                        <a:t>th</a:t>
                      </a:r>
                      <a:endParaRPr lang="en-US" dirty="0">
                        <a:latin typeface="Candara" panose="020E0502030303020204" pitchFamily="34" charset="0"/>
                      </a:endParaRPr>
                    </a:p>
                  </a:txBody>
                  <a:tcPr/>
                </a:tc>
                <a:extLst>
                  <a:ext uri="{0D108BD9-81ED-4DB2-BD59-A6C34878D82A}">
                    <a16:rowId xmlns:a16="http://schemas.microsoft.com/office/drawing/2014/main" xmlns="" val="73985979"/>
                  </a:ext>
                </a:extLst>
              </a:tr>
              <a:tr h="370840">
                <a:tc>
                  <a:txBody>
                    <a:bodyPr/>
                    <a:lstStyle/>
                    <a:p>
                      <a:pPr algn="ctr"/>
                      <a:r>
                        <a:rPr lang="en-US" dirty="0" smtClean="0">
                          <a:latin typeface="Candara" panose="020E0502030303020204" pitchFamily="34" charset="0"/>
                        </a:rPr>
                        <a:t>November</a:t>
                      </a:r>
                      <a:r>
                        <a:rPr lang="en-US" baseline="0" dirty="0" smtClean="0">
                          <a:latin typeface="Candara" panose="020E0502030303020204" pitchFamily="34" charset="0"/>
                        </a:rPr>
                        <a:t> 3</a:t>
                      </a:r>
                      <a:r>
                        <a:rPr lang="en-US" baseline="30000" dirty="0" smtClean="0">
                          <a:latin typeface="Candara" panose="020E0502030303020204" pitchFamily="34" charset="0"/>
                        </a:rPr>
                        <a:t>rd</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December 9</a:t>
                      </a:r>
                      <a:r>
                        <a:rPr lang="en-US" baseline="30000" dirty="0" smtClean="0">
                          <a:latin typeface="Candara" panose="020E0502030303020204" pitchFamily="34" charset="0"/>
                        </a:rPr>
                        <a:t>th</a:t>
                      </a:r>
                      <a:endParaRPr lang="en-US" dirty="0" smtClean="0">
                        <a:latin typeface="Candara" panose="020E0502030303020204" pitchFamily="34" charset="0"/>
                      </a:endParaRPr>
                    </a:p>
                  </a:txBody>
                  <a:tcPr/>
                </a:tc>
                <a:extLst>
                  <a:ext uri="{0D108BD9-81ED-4DB2-BD59-A6C34878D82A}">
                    <a16:rowId xmlns:a16="http://schemas.microsoft.com/office/drawing/2014/main" xmlns="" val="2712949584"/>
                  </a:ext>
                </a:extLst>
              </a:tr>
              <a:tr h="370840">
                <a:tc gridSpan="2">
                  <a:txBody>
                    <a:bodyPr/>
                    <a:lstStyle/>
                    <a:p>
                      <a:pPr algn="ctr"/>
                      <a:r>
                        <a:rPr lang="en-US" dirty="0" smtClean="0">
                          <a:latin typeface="Candara" panose="020E0502030303020204" pitchFamily="34" charset="0"/>
                        </a:rPr>
                        <a:t>At This Point, YOU SHOULD HAVE ALREADY TAKEN THE EXAM AT LEAST ONCE!!!  </a:t>
                      </a:r>
                      <a:endParaRPr lang="en-US" dirty="0">
                        <a:latin typeface="Candara" panose="020E0502030303020204" pitchFamily="34" charset="0"/>
                      </a:endParaRPr>
                    </a:p>
                  </a:txBody>
                  <a:tcPr>
                    <a:solidFill>
                      <a:srgbClr val="FFFF00"/>
                    </a:solidFill>
                  </a:tcPr>
                </a:tc>
                <a:tc hMerge="1">
                  <a:txBody>
                    <a:bodyPr/>
                    <a:lstStyle/>
                    <a:p>
                      <a:pPr algn="ctr"/>
                      <a:endParaRPr lang="en-US" dirty="0">
                        <a:latin typeface="Candara" panose="020E0502030303020204" pitchFamily="34" charset="0"/>
                      </a:endParaRPr>
                    </a:p>
                  </a:txBody>
                  <a:tcPr/>
                </a:tc>
                <a:extLst>
                  <a:ext uri="{0D108BD9-81ED-4DB2-BD59-A6C34878D82A}">
                    <a16:rowId xmlns:a16="http://schemas.microsoft.com/office/drawing/2014/main" xmlns="" val="141289391"/>
                  </a:ext>
                </a:extLst>
              </a:tr>
              <a:tr h="370840">
                <a:tc>
                  <a:txBody>
                    <a:bodyPr/>
                    <a:lstStyle/>
                    <a:p>
                      <a:pPr algn="ctr"/>
                      <a:r>
                        <a:rPr lang="en-US" dirty="0" smtClean="0">
                          <a:latin typeface="Candara" panose="020E0502030303020204" pitchFamily="34" charset="0"/>
                        </a:rPr>
                        <a:t>January</a:t>
                      </a:r>
                      <a:r>
                        <a:rPr lang="en-US" baseline="0" dirty="0" smtClean="0">
                          <a:latin typeface="Candara" panose="020E0502030303020204" pitchFamily="34" charset="0"/>
                        </a:rPr>
                        <a:t> 12</a:t>
                      </a:r>
                      <a:r>
                        <a:rPr lang="en-US" baseline="30000" dirty="0" smtClean="0">
                          <a:latin typeface="Candara" panose="020E0502030303020204" pitchFamily="34" charset="0"/>
                        </a:rPr>
                        <a:t>th</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February 10</a:t>
                      </a:r>
                      <a:r>
                        <a:rPr lang="en-US" baseline="30000" dirty="0" smtClean="0">
                          <a:latin typeface="Candara" panose="020E0502030303020204" pitchFamily="34" charset="0"/>
                        </a:rPr>
                        <a:t>th</a:t>
                      </a:r>
                      <a:endParaRPr lang="en-US" dirty="0">
                        <a:latin typeface="Candara" panose="020E0502030303020204" pitchFamily="34" charset="0"/>
                      </a:endParaRPr>
                    </a:p>
                  </a:txBody>
                  <a:tcPr/>
                </a:tc>
                <a:extLst>
                  <a:ext uri="{0D108BD9-81ED-4DB2-BD59-A6C34878D82A}">
                    <a16:rowId xmlns:a16="http://schemas.microsoft.com/office/drawing/2014/main" xmlns="" val="2962502358"/>
                  </a:ext>
                </a:extLst>
              </a:tr>
              <a:tr h="370840">
                <a:tc>
                  <a:txBody>
                    <a:bodyPr/>
                    <a:lstStyle/>
                    <a:p>
                      <a:pPr algn="ctr"/>
                      <a:r>
                        <a:rPr lang="en-US" dirty="0" smtClean="0">
                          <a:latin typeface="Candara" panose="020E0502030303020204" pitchFamily="34" charset="0"/>
                        </a:rPr>
                        <a:t>March 9</a:t>
                      </a:r>
                      <a:r>
                        <a:rPr lang="en-US" baseline="30000" dirty="0" smtClean="0">
                          <a:latin typeface="Candara" panose="020E0502030303020204" pitchFamily="34" charset="0"/>
                        </a:rPr>
                        <a:t>th</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April</a:t>
                      </a:r>
                      <a:r>
                        <a:rPr lang="en-US" baseline="0" dirty="0" smtClean="0">
                          <a:latin typeface="Candara" panose="020E0502030303020204" pitchFamily="34" charset="0"/>
                        </a:rPr>
                        <a:t> 14</a:t>
                      </a:r>
                      <a:r>
                        <a:rPr lang="en-US" baseline="30000" dirty="0" smtClean="0">
                          <a:latin typeface="Candara" panose="020E0502030303020204" pitchFamily="34" charset="0"/>
                        </a:rPr>
                        <a:t>th</a:t>
                      </a:r>
                      <a:endParaRPr lang="en-US" dirty="0">
                        <a:latin typeface="Candara" panose="020E0502030303020204" pitchFamily="34" charset="0"/>
                      </a:endParaRPr>
                    </a:p>
                  </a:txBody>
                  <a:tcPr/>
                </a:tc>
                <a:extLst>
                  <a:ext uri="{0D108BD9-81ED-4DB2-BD59-A6C34878D82A}">
                    <a16:rowId xmlns:a16="http://schemas.microsoft.com/office/drawing/2014/main" xmlns="" val="2210037605"/>
                  </a:ext>
                </a:extLst>
              </a:tr>
              <a:tr h="370840">
                <a:tc>
                  <a:txBody>
                    <a:bodyPr/>
                    <a:lstStyle/>
                    <a:p>
                      <a:pPr algn="ctr"/>
                      <a:r>
                        <a:rPr lang="en-US" dirty="0" smtClean="0">
                          <a:latin typeface="Candara" panose="020E0502030303020204" pitchFamily="34" charset="0"/>
                        </a:rPr>
                        <a:t>May</a:t>
                      </a:r>
                      <a:r>
                        <a:rPr lang="en-US" baseline="0" dirty="0" smtClean="0">
                          <a:latin typeface="Candara" panose="020E0502030303020204" pitchFamily="34" charset="0"/>
                        </a:rPr>
                        <a:t> 4</a:t>
                      </a:r>
                      <a:r>
                        <a:rPr lang="en-US" baseline="30000" dirty="0" smtClean="0">
                          <a:latin typeface="Candara" panose="020E0502030303020204" pitchFamily="34" charset="0"/>
                        </a:rPr>
                        <a:t>th</a:t>
                      </a:r>
                      <a:r>
                        <a:rPr lang="en-US" baseline="0" dirty="0" smtClean="0">
                          <a:latin typeface="Candara" panose="020E0502030303020204" pitchFamily="34" charset="0"/>
                        </a:rPr>
                        <a:t> </a:t>
                      </a:r>
                      <a:endParaRPr lang="en-US" dirty="0">
                        <a:latin typeface="Candara" panose="020E0502030303020204" pitchFamily="34" charset="0"/>
                      </a:endParaRPr>
                    </a:p>
                  </a:txBody>
                  <a:tcPr/>
                </a:tc>
                <a:tc>
                  <a:txBody>
                    <a:bodyPr/>
                    <a:lstStyle/>
                    <a:p>
                      <a:pPr algn="ctr"/>
                      <a:r>
                        <a:rPr lang="en-US" dirty="0" smtClean="0">
                          <a:latin typeface="Candara" panose="020E0502030303020204" pitchFamily="34" charset="0"/>
                        </a:rPr>
                        <a:t>June</a:t>
                      </a:r>
                      <a:r>
                        <a:rPr lang="en-US" baseline="0" dirty="0" smtClean="0">
                          <a:latin typeface="Candara" panose="020E0502030303020204" pitchFamily="34" charset="0"/>
                        </a:rPr>
                        <a:t> 9</a:t>
                      </a:r>
                      <a:r>
                        <a:rPr lang="en-US" baseline="30000" dirty="0" smtClean="0">
                          <a:latin typeface="Candara" panose="020E0502030303020204" pitchFamily="34" charset="0"/>
                        </a:rPr>
                        <a:t>th</a:t>
                      </a:r>
                      <a:endParaRPr lang="en-US" baseline="0" dirty="0" smtClean="0">
                        <a:latin typeface="Candara" panose="020E0502030303020204" pitchFamily="34" charset="0"/>
                      </a:endParaRPr>
                    </a:p>
                  </a:txBody>
                  <a:tcPr/>
                </a:tc>
                <a:extLst>
                  <a:ext uri="{0D108BD9-81ED-4DB2-BD59-A6C34878D82A}">
                    <a16:rowId xmlns:a16="http://schemas.microsoft.com/office/drawing/2014/main" xmlns="" val="2405741559"/>
                  </a:ext>
                </a:extLst>
              </a:tr>
              <a:tr h="389226">
                <a:tc>
                  <a:txBody>
                    <a:bodyPr/>
                    <a:lstStyle/>
                    <a:p>
                      <a:pPr algn="ctr"/>
                      <a:r>
                        <a:rPr lang="en-US" dirty="0" smtClean="0">
                          <a:latin typeface="Candara" panose="020E0502030303020204" pitchFamily="34" charset="0"/>
                        </a:rPr>
                        <a:t>June 15</a:t>
                      </a:r>
                      <a:r>
                        <a:rPr lang="en-US" baseline="30000" dirty="0" smtClean="0">
                          <a:latin typeface="Candara" panose="020E0502030303020204" pitchFamily="34" charset="0"/>
                        </a:rPr>
                        <a:t>th</a:t>
                      </a:r>
                      <a:endParaRPr lang="en-US" dirty="0">
                        <a:latin typeface="Candara" panose="020E0502030303020204" pitchFamily="34" charset="0"/>
                      </a:endParaRPr>
                    </a:p>
                  </a:txBody>
                  <a:tcPr/>
                </a:tc>
                <a:tc>
                  <a:txBody>
                    <a:bodyPr/>
                    <a:lstStyle/>
                    <a:p>
                      <a:pPr algn="ctr"/>
                      <a:r>
                        <a:rPr lang="en-US" baseline="0" dirty="0" smtClean="0">
                          <a:latin typeface="Candara" panose="020E0502030303020204" pitchFamily="34" charset="0"/>
                        </a:rPr>
                        <a:t>July 14th</a:t>
                      </a:r>
                    </a:p>
                  </a:txBody>
                  <a:tcPr/>
                </a:tc>
                <a:extLst>
                  <a:ext uri="{0D108BD9-81ED-4DB2-BD59-A6C34878D82A}">
                    <a16:rowId xmlns:a16="http://schemas.microsoft.com/office/drawing/2014/main" xmlns="" val="148953324"/>
                  </a:ext>
                </a:extLst>
              </a:tr>
            </a:tbl>
          </a:graphicData>
        </a:graphic>
      </p:graphicFrame>
    </p:spTree>
    <p:extLst>
      <p:ext uri="{BB962C8B-B14F-4D97-AF65-F5344CB8AC3E}">
        <p14:creationId xmlns:p14="http://schemas.microsoft.com/office/powerpoint/2010/main" val="2292653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456</TotalTime>
  <Words>2353</Words>
  <Application>Microsoft Office PowerPoint</Application>
  <PresentationFormat>Widescreen</PresentationFormat>
  <Paragraphs>258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Bookman Old Style</vt:lpstr>
      <vt:lpstr>Candara</vt:lpstr>
      <vt:lpstr>Rockwell</vt:lpstr>
      <vt:lpstr>Damask</vt:lpstr>
      <vt:lpstr>What’s Next?</vt:lpstr>
      <vt:lpstr>Welcome to Your SENIOR YEAR!!!!</vt:lpstr>
      <vt:lpstr>Repeating ACC Courses</vt:lpstr>
      <vt:lpstr>Your Students High School Graduation</vt:lpstr>
      <vt:lpstr>Satisfactory Academic Progress (SAP)</vt:lpstr>
      <vt:lpstr>What’s Next?</vt:lpstr>
      <vt:lpstr>What do Colleges Look At?</vt:lpstr>
      <vt:lpstr>Students need to take the SAT!!!</vt:lpstr>
      <vt:lpstr>Or, They need to take the ACT!!!</vt:lpstr>
      <vt:lpstr>Frequently Asked Questions:</vt:lpstr>
      <vt:lpstr>Frequently Asked Questions:</vt:lpstr>
      <vt:lpstr>PowerPoint Presentation</vt:lpstr>
      <vt:lpstr>Frequently Asked Questions:</vt:lpstr>
      <vt:lpstr>PowerPoint Presentation</vt:lpstr>
      <vt:lpstr> Some Application Deadlines To be AWARE Of</vt:lpstr>
      <vt:lpstr> Some Application Deadlines To be AWARE Of</vt:lpstr>
      <vt:lpstr>Frequently Asked Questions:</vt:lpstr>
      <vt:lpstr>Frequently Asked Questions:</vt:lpstr>
      <vt:lpstr>Financing Your Students’ College Education </vt:lpstr>
      <vt:lpstr>Satisfactory Academic Progress (SAP)</vt:lpstr>
      <vt:lpstr>What is Financial Aid? </vt:lpstr>
      <vt:lpstr>What is Financial Aid? </vt:lpstr>
      <vt:lpstr>Who Can Get Financial Aid?</vt:lpstr>
      <vt:lpstr>Are there OTHER FORMS OF FINANCIAL AID?</vt:lpstr>
      <vt:lpstr>How do I apply for Aid?</vt:lpstr>
      <vt:lpstr>How do I apply for Aid?</vt:lpstr>
      <vt:lpstr>How do I apply for Aid?</vt:lpstr>
      <vt:lpstr>How do I apply for Aid?</vt:lpstr>
      <vt:lpstr>How do I apply for Aid?</vt:lpstr>
      <vt:lpstr>PowerPoint Presentation</vt:lpstr>
      <vt:lpstr>How do I apply for Aid?</vt:lpstr>
      <vt:lpstr>How do I apply for Aid?</vt:lpstr>
      <vt:lpstr>How do I apply for Aid?</vt:lpstr>
      <vt:lpstr>What happens next?</vt:lpstr>
    </vt:vector>
  </TitlesOfParts>
  <Company>BISD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Your College Education</dc:title>
  <dc:creator>Margaret Mcbride</dc:creator>
  <cp:lastModifiedBy>Martin Conrardy</cp:lastModifiedBy>
  <cp:revision>27</cp:revision>
  <dcterms:created xsi:type="dcterms:W3CDTF">2017-09-13T16:15:41Z</dcterms:created>
  <dcterms:modified xsi:type="dcterms:W3CDTF">2018-03-19T18:01:37Z</dcterms:modified>
</cp:coreProperties>
</file>